
<file path=[Content_Types].xml><?xml version="1.0" encoding="utf-8"?>
<Types xmlns="http://schemas.openxmlformats.org/package/2006/content-types">
  <Default Extension="png" ContentType="image/png"/>
  <Default Extension="mp3" ContentType="audio/unknown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</p:sldMasterIdLst>
  <p:notesMasterIdLst>
    <p:notesMasterId r:id="rId41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</p:sldIdLst>
  <p:sldSz cx="10080625" cy="7559675"/>
  <p:notesSz cx="7772400" cy="11887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107" d="100"/>
          <a:sy n="107" d="100"/>
        </p:scale>
        <p:origin x="-1386" y="-72"/>
      </p:cViewPr>
      <p:guideLst>
        <p:guide orient="horz" pos="2381"/>
        <p:guide pos="317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en-US" sz="4400" b="0" strike="noStrike" spc="-1">
                <a:latin typeface="Arial"/>
              </a:rPr>
              <a:t>Click to move the slide</a:t>
            </a:r>
          </a:p>
        </p:txBody>
      </p:sp>
      <p:sp>
        <p:nvSpPr>
          <p:cNvPr id="119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en-US" sz="2000" b="0" strike="noStrike" spc="-1">
                <a:latin typeface="Arial"/>
              </a:rPr>
              <a:t>Click to edit the notes format</a:t>
            </a:r>
          </a:p>
        </p:txBody>
      </p:sp>
      <p:sp>
        <p:nvSpPr>
          <p:cNvPr id="120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en-US" sz="1400" b="0" strike="noStrike" spc="-1">
                <a:latin typeface="Times New Roman"/>
              </a:rPr>
              <a:t>&lt;header&gt;</a:t>
            </a:r>
          </a:p>
        </p:txBody>
      </p:sp>
      <p:sp>
        <p:nvSpPr>
          <p:cNvPr id="121" name="PlaceHolder 4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r"/>
            <a:r>
              <a:rPr lang="en-US" sz="1400" b="0" strike="noStrike" spc="-1">
                <a:latin typeface="Times New Roman"/>
              </a:rPr>
              <a:t>&lt;date/time&gt;</a:t>
            </a:r>
          </a:p>
        </p:txBody>
      </p:sp>
      <p:sp>
        <p:nvSpPr>
          <p:cNvPr id="122" name="PlaceHolder 5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r>
              <a:rPr lang="en-US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123" name="PlaceHolder 6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pPr algn="r"/>
            <a:fld id="{635377DC-6CB4-48E7-BC06-BEBBB9178C0D}" type="slidenum">
              <a:rPr lang="en-US" sz="1400" b="0" strike="noStrike" spc="-1">
                <a:latin typeface="Times New Roman"/>
              </a:rPr>
              <a:t>‹#›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953096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14400" y="903288"/>
            <a:ext cx="5940425" cy="4454525"/>
          </a:xfrm>
          <a:prstGeom prst="rect">
            <a:avLst/>
          </a:prstGeom>
        </p:spPr>
      </p:sp>
      <p:sp>
        <p:nvSpPr>
          <p:cNvPr id="343" name="PlaceHolder 2"/>
          <p:cNvSpPr>
            <a:spLocks noGrp="1"/>
          </p:cNvSpPr>
          <p:nvPr>
            <p:ph type="body"/>
          </p:nvPr>
        </p:nvSpPr>
        <p:spPr>
          <a:xfrm>
            <a:off x="777240" y="5645880"/>
            <a:ext cx="6215760" cy="53470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marL="216000" indent="-213840">
              <a:lnSpc>
                <a:spcPct val="200000"/>
              </a:lnSpc>
              <a:tabLst>
                <a:tab pos="0" algn="l"/>
              </a:tabLst>
            </a:pPr>
            <a:r>
              <a:rPr lang="en-US" sz="1200" b="0" strike="noStrike" spc="-1" dirty="0">
                <a:highlight>
                  <a:srgbClr val="FFFFFF"/>
                </a:highlight>
                <a:latin typeface="Times New Roman"/>
              </a:rPr>
              <a:t>	</a:t>
            </a:r>
            <a:endParaRPr lang="en-US" sz="1200" b="0" strike="noStrike" spc="-1" dirty="0">
              <a:latin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914400" y="903288"/>
            <a:ext cx="5940425" cy="4454525"/>
          </a:xfrm>
          <a:prstGeom prst="rect">
            <a:avLst/>
          </a:prstGeom>
        </p:spPr>
      </p:sp>
      <p:sp>
        <p:nvSpPr>
          <p:cNvPr id="345" name="PlaceHolder 2"/>
          <p:cNvSpPr>
            <a:spLocks noGrp="1"/>
          </p:cNvSpPr>
          <p:nvPr>
            <p:ph type="body"/>
          </p:nvPr>
        </p:nvSpPr>
        <p:spPr>
          <a:xfrm>
            <a:off x="777240" y="5645880"/>
            <a:ext cx="6215400" cy="534672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marL="216000" indent="-213480">
              <a:lnSpc>
                <a:spcPct val="200000"/>
              </a:lnSpc>
              <a:tabLst>
                <a:tab pos="0" algn="l"/>
              </a:tabLst>
            </a:pPr>
            <a:r>
              <a:rPr lang="en-US" sz="1200" b="0" strike="noStrike" spc="-1" dirty="0">
                <a:latin typeface="Times New Roman"/>
              </a:rPr>
              <a:t>	</a:t>
            </a:r>
            <a:endParaRPr lang="en-US" sz="1200" b="0" strike="noStrike" spc="-1" dirty="0">
              <a:latin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 type="body"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 type="body"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9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5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9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3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0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1" name="PlaceHolder 5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 type="body"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6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7" name="PlaceHolder 6"/>
          <p:cNvSpPr>
            <a:spLocks noGrp="1"/>
          </p:cNvSpPr>
          <p:nvPr>
            <p:ph type="body"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8" name="PlaceHolder 7"/>
          <p:cNvSpPr>
            <a:spLocks noGrp="1"/>
          </p:cNvSpPr>
          <p:nvPr>
            <p:ph type="body"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88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98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02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08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09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10" name="PlaceHolder 5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 type="body"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14" name="PlaceHolder 4"/>
          <p:cNvSpPr>
            <a:spLocks noGrp="1"/>
          </p:cNvSpPr>
          <p:nvPr>
            <p:ph type="body"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15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16" name="PlaceHolder 6"/>
          <p:cNvSpPr>
            <a:spLocks noGrp="1"/>
          </p:cNvSpPr>
          <p:nvPr>
            <p:ph type="body"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17" name="PlaceHolder 7"/>
          <p:cNvSpPr>
            <a:spLocks noGrp="1"/>
          </p:cNvSpPr>
          <p:nvPr>
            <p:ph type="body"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2.jpe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stomShape 1"/>
          <p:cNvSpPr/>
          <p:nvPr/>
        </p:nvSpPr>
        <p:spPr>
          <a:xfrm>
            <a:off x="464400" y="5216040"/>
            <a:ext cx="9063000" cy="2824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" name="PlaceHolder 2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en-US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/>
    <p:bodyStyle/>
    <p:otherStyle/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/>
          <p:cNvPicPr/>
          <p:nvPr/>
        </p:nvPicPr>
        <p:blipFill>
          <a:blip r:embed="rId14"/>
          <a:stretch/>
        </p:blipFill>
        <p:spPr>
          <a:xfrm>
            <a:off x="0" y="5806080"/>
            <a:ext cx="10078200" cy="1752120"/>
          </a:xfrm>
          <a:prstGeom prst="rect">
            <a:avLst/>
          </a:prstGeom>
          <a:ln>
            <a:noFill/>
          </a:ln>
        </p:spPr>
      </p:pic>
      <p:sp>
        <p:nvSpPr>
          <p:cNvPr id="40" name="CustomShape 1"/>
          <p:cNvSpPr/>
          <p:nvPr/>
        </p:nvSpPr>
        <p:spPr>
          <a:xfrm>
            <a:off x="504000" y="4055760"/>
            <a:ext cx="9070200" cy="2755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1" name="PlaceHolder 2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en-US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42" name="PlaceHolder 3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/>
    <p:bodyStyle/>
    <p:otherStyle/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CustomShape 1"/>
          <p:cNvSpPr/>
          <p:nvPr/>
        </p:nvSpPr>
        <p:spPr>
          <a:xfrm>
            <a:off x="464400" y="5216040"/>
            <a:ext cx="9063000" cy="2824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0" name="PlaceHolder 2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en-US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81" name="PlaceHolder 3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/>
    <p:bodyStyle/>
    <p:otherStyle/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10.mp3"/><Relationship Id="rId1" Type="http://schemas.microsoft.com/office/2007/relationships/media" Target="../media/media10.mp3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4.png"/><Relationship Id="rId2" Type="http://schemas.openxmlformats.org/officeDocument/2006/relationships/audio" Target="../media/media11.mp3"/><Relationship Id="rId1" Type="http://schemas.microsoft.com/office/2007/relationships/media" Target="../media/media11.mp3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4.png"/><Relationship Id="rId2" Type="http://schemas.openxmlformats.org/officeDocument/2006/relationships/audio" Target="../media/media12.mp3"/><Relationship Id="rId1" Type="http://schemas.microsoft.com/office/2007/relationships/media" Target="../media/media12.mp3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4.png"/><Relationship Id="rId2" Type="http://schemas.openxmlformats.org/officeDocument/2006/relationships/audio" Target="../media/media13.mp3"/><Relationship Id="rId1" Type="http://schemas.microsoft.com/office/2007/relationships/media" Target="../media/media13.mp3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4.png"/><Relationship Id="rId2" Type="http://schemas.openxmlformats.org/officeDocument/2006/relationships/audio" Target="../media/media14.mp3"/><Relationship Id="rId1" Type="http://schemas.microsoft.com/office/2007/relationships/media" Target="../media/media14.mp3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4.png"/><Relationship Id="rId2" Type="http://schemas.openxmlformats.org/officeDocument/2006/relationships/audio" Target="../media/media15.mp3"/><Relationship Id="rId1" Type="http://schemas.microsoft.com/office/2007/relationships/media" Target="../media/media15.mp3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openxmlformats.org/officeDocument/2006/relationships/audio" Target="../media/media16.mp3"/><Relationship Id="rId1" Type="http://schemas.microsoft.com/office/2007/relationships/media" Target="../media/media16.mp3"/><Relationship Id="rId6" Type="http://schemas.openxmlformats.org/officeDocument/2006/relationships/image" Target="../media/image4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17.mp3"/><Relationship Id="rId1" Type="http://schemas.microsoft.com/office/2007/relationships/media" Target="../media/media17.mp3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18.mp3"/><Relationship Id="rId1" Type="http://schemas.microsoft.com/office/2007/relationships/media" Target="../media/media18.mp3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4.png"/><Relationship Id="rId2" Type="http://schemas.openxmlformats.org/officeDocument/2006/relationships/audio" Target="../media/media19.mp3"/><Relationship Id="rId1" Type="http://schemas.microsoft.com/office/2007/relationships/media" Target="../media/media19.mp3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6" Type="http://schemas.openxmlformats.org/officeDocument/2006/relationships/image" Target="../media/image4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4.png"/><Relationship Id="rId2" Type="http://schemas.openxmlformats.org/officeDocument/2006/relationships/audio" Target="../media/media20.mp3"/><Relationship Id="rId1" Type="http://schemas.microsoft.com/office/2007/relationships/media" Target="../media/media20.mp3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21.mp3"/><Relationship Id="rId1" Type="http://schemas.microsoft.com/office/2007/relationships/media" Target="../media/media21.mp3"/><Relationship Id="rId6" Type="http://schemas.openxmlformats.org/officeDocument/2006/relationships/image" Target="../media/image4.png"/><Relationship Id="rId5" Type="http://schemas.openxmlformats.org/officeDocument/2006/relationships/image" Target="../media/image22.pn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4.png"/><Relationship Id="rId2" Type="http://schemas.openxmlformats.org/officeDocument/2006/relationships/audio" Target="../media/media22.mp3"/><Relationship Id="rId1" Type="http://schemas.microsoft.com/office/2007/relationships/media" Target="../media/media22.mp3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openxmlformats.org/officeDocument/2006/relationships/audio" Target="../media/media23.mp3"/><Relationship Id="rId1" Type="http://schemas.microsoft.com/office/2007/relationships/media" Target="../media/media23.mp3"/><Relationship Id="rId6" Type="http://schemas.openxmlformats.org/officeDocument/2006/relationships/image" Target="../media/image4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24.mp3"/><Relationship Id="rId1" Type="http://schemas.microsoft.com/office/2007/relationships/media" Target="../media/media24.mp3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25.mp3"/><Relationship Id="rId1" Type="http://schemas.microsoft.com/office/2007/relationships/media" Target="../media/media25.mp3"/><Relationship Id="rId6" Type="http://schemas.openxmlformats.org/officeDocument/2006/relationships/image" Target="../media/image4.png"/><Relationship Id="rId5" Type="http://schemas.openxmlformats.org/officeDocument/2006/relationships/image" Target="../media/image25.png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26.mp3"/><Relationship Id="rId1" Type="http://schemas.microsoft.com/office/2007/relationships/media" Target="../media/media26.mp3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27.mp3"/><Relationship Id="rId1" Type="http://schemas.microsoft.com/office/2007/relationships/media" Target="../media/media27.mp3"/><Relationship Id="rId6" Type="http://schemas.openxmlformats.org/officeDocument/2006/relationships/image" Target="../media/image4.png"/><Relationship Id="rId5" Type="http://schemas.openxmlformats.org/officeDocument/2006/relationships/image" Target="../media/image26.png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openxmlformats.org/officeDocument/2006/relationships/audio" Target="../media/media28.mp3"/><Relationship Id="rId1" Type="http://schemas.microsoft.com/office/2007/relationships/media" Target="../media/media28.mp3"/><Relationship Id="rId6" Type="http://schemas.openxmlformats.org/officeDocument/2006/relationships/image" Target="../media/image4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4.png"/><Relationship Id="rId2" Type="http://schemas.openxmlformats.org/officeDocument/2006/relationships/audio" Target="../media/media29.mp3"/><Relationship Id="rId1" Type="http://schemas.microsoft.com/office/2007/relationships/media" Target="../media/media29.mp3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6" Type="http://schemas.openxmlformats.org/officeDocument/2006/relationships/image" Target="../media/image4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30.mp3"/><Relationship Id="rId1" Type="http://schemas.microsoft.com/office/2007/relationships/media" Target="../media/media30.mp3"/><Relationship Id="rId6" Type="http://schemas.openxmlformats.org/officeDocument/2006/relationships/image" Target="../media/image4.png"/><Relationship Id="rId5" Type="http://schemas.openxmlformats.org/officeDocument/2006/relationships/image" Target="../media/image29.png"/><Relationship Id="rId4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31.mp3"/><Relationship Id="rId1" Type="http://schemas.microsoft.com/office/2007/relationships/media" Target="../media/media31.mp3"/><Relationship Id="rId6" Type="http://schemas.openxmlformats.org/officeDocument/2006/relationships/image" Target="../media/image4.png"/><Relationship Id="rId5" Type="http://schemas.openxmlformats.org/officeDocument/2006/relationships/image" Target="../media/image30.png"/><Relationship Id="rId4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32.mp3"/><Relationship Id="rId1" Type="http://schemas.microsoft.com/office/2007/relationships/media" Target="../media/media32.mp3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openxmlformats.org/officeDocument/2006/relationships/audio" Target="../media/media33.mp3"/><Relationship Id="rId1" Type="http://schemas.microsoft.com/office/2007/relationships/media" Target="../media/media33.mp3"/><Relationship Id="rId6" Type="http://schemas.openxmlformats.org/officeDocument/2006/relationships/image" Target="../media/image4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34.mp3"/><Relationship Id="rId1" Type="http://schemas.microsoft.com/office/2007/relationships/media" Target="../media/media34.mp3"/><Relationship Id="rId6" Type="http://schemas.openxmlformats.org/officeDocument/2006/relationships/image" Target="../media/image4.png"/><Relationship Id="rId5" Type="http://schemas.openxmlformats.org/officeDocument/2006/relationships/image" Target="../media/image31.png"/><Relationship Id="rId4" Type="http://schemas.openxmlformats.org/officeDocument/2006/relationships/image" Target="../media/image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35.mp3"/><Relationship Id="rId1" Type="http://schemas.microsoft.com/office/2007/relationships/media" Target="../media/media35.mp3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36.mp3"/><Relationship Id="rId1" Type="http://schemas.microsoft.com/office/2007/relationships/media" Target="../media/media36.mp3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37.mp3"/><Relationship Id="rId1" Type="http://schemas.microsoft.com/office/2007/relationships/media" Target="../media/media37.mp3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4.mp3"/><Relationship Id="rId1" Type="http://schemas.microsoft.com/office/2007/relationships/media" Target="../media/media4.mp3"/><Relationship Id="rId6" Type="http://schemas.openxmlformats.org/officeDocument/2006/relationships/image" Target="../media/image4.png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5.mp3"/><Relationship Id="rId1" Type="http://schemas.microsoft.com/office/2007/relationships/media" Target="../media/media5.mp3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6.mp3"/><Relationship Id="rId1" Type="http://schemas.microsoft.com/office/2007/relationships/media" Target="../media/media6.mp3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7.mp3"/><Relationship Id="rId1" Type="http://schemas.microsoft.com/office/2007/relationships/media" Target="../media/media7.mp3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openxmlformats.org/officeDocument/2006/relationships/audio" Target="../media/media8.mp3"/><Relationship Id="rId1" Type="http://schemas.microsoft.com/office/2007/relationships/media" Target="../media/media8.mp3"/><Relationship Id="rId6" Type="http://schemas.openxmlformats.org/officeDocument/2006/relationships/image" Target="../media/image4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4.png"/><Relationship Id="rId2" Type="http://schemas.openxmlformats.org/officeDocument/2006/relationships/audio" Target="../media/media9.mp3"/><Relationship Id="rId1" Type="http://schemas.microsoft.com/office/2007/relationships/media" Target="../media/media9.mp3"/><Relationship Id="rId6" Type="http://schemas.openxmlformats.org/officeDocument/2006/relationships/image" Target="../media/image7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CustomShape 1"/>
          <p:cNvSpPr/>
          <p:nvPr/>
        </p:nvSpPr>
        <p:spPr>
          <a:xfrm>
            <a:off x="365760" y="4023360"/>
            <a:ext cx="9357480" cy="956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5" name="CustomShape 2"/>
          <p:cNvSpPr/>
          <p:nvPr/>
        </p:nvSpPr>
        <p:spPr>
          <a:xfrm>
            <a:off x="360000" y="5220000"/>
            <a:ext cx="9357480" cy="1977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FFFFFF"/>
                </a:solidFill>
                <a:latin typeface="Noto Sans Regular"/>
                <a:ea typeface="DejaVu Sans"/>
              </a:rPr>
              <a:t>A Data Analytic Solution</a:t>
            </a:r>
            <a:endParaRPr lang="en-US" sz="22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sz="22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200" b="0" strike="noStrike" spc="-1">
                <a:solidFill>
                  <a:srgbClr val="FFFFFF"/>
                </a:solidFill>
                <a:latin typeface="Noto Sans Regular"/>
                <a:ea typeface="DejaVu Sans"/>
              </a:rPr>
              <a:t>By Michael Surdek</a:t>
            </a:r>
            <a:endParaRPr lang="en-US" sz="2200" b="0" strike="noStrike" spc="-1">
              <a:latin typeface="Arial"/>
            </a:endParaRPr>
          </a:p>
        </p:txBody>
      </p:sp>
      <p:pic>
        <p:nvPicPr>
          <p:cNvPr id="126" name="Picture 86_0"/>
          <p:cNvPicPr/>
          <p:nvPr/>
        </p:nvPicPr>
        <p:blipFill>
          <a:blip r:embed="rId4"/>
          <a:stretch/>
        </p:blipFill>
        <p:spPr>
          <a:xfrm>
            <a:off x="883080" y="731520"/>
            <a:ext cx="3412440" cy="3412440"/>
          </a:xfrm>
          <a:prstGeom prst="rect">
            <a:avLst/>
          </a:prstGeom>
          <a:ln>
            <a:noFill/>
          </a:ln>
        </p:spPr>
      </p:pic>
      <p:sp>
        <p:nvSpPr>
          <p:cNvPr id="127" name="CustomShape 3"/>
          <p:cNvSpPr/>
          <p:nvPr/>
        </p:nvSpPr>
        <p:spPr>
          <a:xfrm>
            <a:off x="4914360" y="758160"/>
            <a:ext cx="5324760" cy="3263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en-US" sz="5400" b="0" strike="noStrike" spc="-1">
                <a:solidFill>
                  <a:srgbClr val="2A6099"/>
                </a:solidFill>
                <a:latin typeface="Noto Sans Light"/>
                <a:ea typeface="DejaVu Sans"/>
              </a:rPr>
              <a:t>Addressing Churn in GE’s Healthcare IT Service</a:t>
            </a:r>
            <a:endParaRPr lang="en-US" sz="5400" b="0" strike="noStrike" spc="-1">
              <a:latin typeface="Arial"/>
            </a:endParaRPr>
          </a:p>
        </p:txBody>
      </p:sp>
      <p:pic>
        <p:nvPicPr>
          <p:cNvPr id="2" name="1 intro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0960" y="6860777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18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CustomShape 1"/>
          <p:cNvSpPr/>
          <p:nvPr/>
        </p:nvSpPr>
        <p:spPr>
          <a:xfrm>
            <a:off x="360000" y="301320"/>
            <a:ext cx="9357480" cy="956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75" name="Picture 89_8"/>
          <p:cNvPicPr/>
          <p:nvPr/>
        </p:nvPicPr>
        <p:blipFill>
          <a:blip r:embed="rId4"/>
          <a:stretch/>
        </p:blipFill>
        <p:spPr>
          <a:xfrm>
            <a:off x="8930160" y="274320"/>
            <a:ext cx="943200" cy="943200"/>
          </a:xfrm>
          <a:prstGeom prst="rect">
            <a:avLst/>
          </a:prstGeom>
          <a:ln>
            <a:noFill/>
          </a:ln>
        </p:spPr>
      </p:pic>
      <p:sp>
        <p:nvSpPr>
          <p:cNvPr id="176" name="CustomShape 2"/>
          <p:cNvSpPr/>
          <p:nvPr/>
        </p:nvSpPr>
        <p:spPr>
          <a:xfrm>
            <a:off x="0" y="18000"/>
            <a:ext cx="9070200" cy="1260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4900" b="0" strike="noStrike" spc="-1">
                <a:solidFill>
                  <a:srgbClr val="006699"/>
                </a:solidFill>
                <a:latin typeface="Arial"/>
                <a:ea typeface="DejaVu Sans"/>
              </a:rPr>
              <a:t>ID &amp; Target Data</a:t>
            </a:r>
            <a:endParaRPr lang="en-US" sz="4900" b="0" strike="noStrike" spc="-1">
              <a:latin typeface="Arial"/>
            </a:endParaRPr>
          </a:p>
        </p:txBody>
      </p:sp>
      <p:sp>
        <p:nvSpPr>
          <p:cNvPr id="177" name="CustomShape 3"/>
          <p:cNvSpPr/>
          <p:nvPr/>
        </p:nvSpPr>
        <p:spPr>
          <a:xfrm>
            <a:off x="640080" y="1280160"/>
            <a:ext cx="8776800" cy="4479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marL="720">
              <a:lnSpc>
                <a:spcPct val="100000"/>
              </a:lnSpc>
              <a:spcAft>
                <a:spcPts val="1414"/>
              </a:spcAft>
            </a:pPr>
            <a:r>
              <a:rPr lang="en-US" sz="2200" b="0" strike="noStrike" spc="-1">
                <a:solidFill>
                  <a:srgbClr val="000000"/>
                </a:solidFill>
                <a:highlight>
                  <a:srgbClr val="FFFFFF"/>
                </a:highlight>
                <a:latin typeface="Noto Sans Regular"/>
                <a:ea typeface="DejaVu Sans"/>
              </a:rPr>
              <a:t>Unique Identifier – Customer ID</a:t>
            </a:r>
            <a:endParaRPr lang="en-US" sz="2200" b="0" strike="noStrike" spc="-1">
              <a:latin typeface="Arial"/>
            </a:endParaRPr>
          </a:p>
          <a:p>
            <a:pPr marL="219600" indent="-214920">
              <a:lnSpc>
                <a:spcPct val="100000"/>
              </a:lnSpc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highlight>
                  <a:srgbClr val="FFFFFF"/>
                </a:highlight>
                <a:latin typeface="Noto Sans Regular"/>
                <a:ea typeface="DejaVu Sans"/>
              </a:rPr>
              <a:t>7 digits (e.g. 1000057)</a:t>
            </a:r>
            <a:endParaRPr lang="en-US" sz="1800" b="0" strike="noStrike" spc="-1">
              <a:latin typeface="Arial"/>
            </a:endParaRPr>
          </a:p>
          <a:p>
            <a:pPr marL="219600" indent="-214920">
              <a:lnSpc>
                <a:spcPct val="100000"/>
              </a:lnSpc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highlight>
                  <a:srgbClr val="FFFFFF"/>
                </a:highlight>
                <a:latin typeface="Noto Sans Regular"/>
                <a:ea typeface="DejaVu Sans"/>
              </a:rPr>
              <a:t>No duplicates</a:t>
            </a:r>
            <a:endParaRPr lang="en-US" sz="1800" b="0" strike="noStrike" spc="-1">
              <a:latin typeface="Arial"/>
            </a:endParaRPr>
          </a:p>
          <a:p>
            <a:pPr marL="720">
              <a:lnSpc>
                <a:spcPct val="100000"/>
              </a:lnSpc>
              <a:spcAft>
                <a:spcPts val="1414"/>
              </a:spcAft>
            </a:pPr>
            <a:endParaRPr lang="en-US" sz="1800" b="0" strike="noStrike" spc="-1">
              <a:latin typeface="Arial"/>
            </a:endParaRPr>
          </a:p>
          <a:p>
            <a:pPr marL="720">
              <a:lnSpc>
                <a:spcPct val="100000"/>
              </a:lnSpc>
              <a:spcAft>
                <a:spcPts val="1414"/>
              </a:spcAft>
            </a:pPr>
            <a:r>
              <a:rPr lang="en-US" sz="2200" b="0" strike="noStrike" spc="-1">
                <a:solidFill>
                  <a:srgbClr val="000000"/>
                </a:solidFill>
                <a:highlight>
                  <a:srgbClr val="FFFFFF"/>
                </a:highlight>
                <a:latin typeface="Noto Sans Regular"/>
                <a:ea typeface="DejaVu Sans"/>
              </a:rPr>
              <a:t>Target – Churn</a:t>
            </a:r>
            <a:endParaRPr lang="en-US" sz="2200" b="0" strike="noStrike" spc="-1">
              <a:latin typeface="Arial"/>
            </a:endParaRPr>
          </a:p>
          <a:p>
            <a:pPr marL="219600" indent="-214920">
              <a:lnSpc>
                <a:spcPct val="100000"/>
              </a:lnSpc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highlight>
                  <a:srgbClr val="FFFFFF"/>
                </a:highlight>
                <a:latin typeface="Noto Sans Regular"/>
                <a:ea typeface="DejaVu Sans"/>
              </a:rPr>
              <a:t>Whether or not a customer churned</a:t>
            </a:r>
            <a:endParaRPr lang="en-US" sz="1800" b="0" strike="noStrike" spc="-1">
              <a:latin typeface="Arial"/>
            </a:endParaRPr>
          </a:p>
          <a:p>
            <a:pPr marL="219600" indent="-214920">
              <a:lnSpc>
                <a:spcPct val="100000"/>
              </a:lnSpc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highlight>
                  <a:srgbClr val="FFFFFF"/>
                </a:highlight>
                <a:latin typeface="Noto Sans Regular"/>
                <a:ea typeface="DejaVu Sans"/>
              </a:rPr>
              <a:t>1 = Yes / 0 = No</a:t>
            </a:r>
            <a:endParaRPr lang="en-US" sz="1800" b="0" strike="noStrike" spc="-1">
              <a:latin typeface="Arial"/>
            </a:endParaRPr>
          </a:p>
          <a:p>
            <a:pPr marL="219600" indent="-214920">
              <a:lnSpc>
                <a:spcPct val="100000"/>
              </a:lnSpc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highlight>
                  <a:srgbClr val="FFFFFF"/>
                </a:highlight>
                <a:latin typeface="Noto Sans Regular"/>
                <a:ea typeface="DejaVu Sans"/>
              </a:rPr>
              <a:t>Sample data set</a:t>
            </a:r>
            <a:endParaRPr lang="en-US" sz="1800" b="0" strike="noStrike" spc="-1">
              <a:latin typeface="Arial"/>
            </a:endParaRPr>
          </a:p>
          <a:p>
            <a:pPr marL="648000" lvl="2" indent="-214920">
              <a:lnSpc>
                <a:spcPct val="100000"/>
              </a:lnSpc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highlight>
                  <a:srgbClr val="FFFFFF"/>
                </a:highlight>
                <a:latin typeface="Noto Sans Regular"/>
                <a:ea typeface="DejaVu Sans"/>
              </a:rPr>
              <a:t>31% Yes</a:t>
            </a:r>
            <a:endParaRPr lang="en-US" sz="1800" b="0" strike="noStrike" spc="-1">
              <a:latin typeface="Arial"/>
            </a:endParaRPr>
          </a:p>
          <a:p>
            <a:pPr marL="648000" lvl="2" indent="-214920">
              <a:lnSpc>
                <a:spcPct val="100000"/>
              </a:lnSpc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highlight>
                  <a:srgbClr val="FFFFFF"/>
                </a:highlight>
                <a:latin typeface="Noto Sans Regular"/>
                <a:ea typeface="DejaVu Sans"/>
              </a:rPr>
              <a:t>69% No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2" name="10 id&amp;targ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0480" y="6904037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4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CustomShape 1"/>
          <p:cNvSpPr/>
          <p:nvPr/>
        </p:nvSpPr>
        <p:spPr>
          <a:xfrm>
            <a:off x="365760" y="1463040"/>
            <a:ext cx="2741760" cy="4479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marL="720">
              <a:lnSpc>
                <a:spcPct val="100000"/>
              </a:lnSpc>
              <a:spcAft>
                <a:spcPts val="1414"/>
              </a:spcAft>
            </a:pPr>
            <a:r>
              <a:rPr lang="en-US" sz="1800" b="0" strike="noStrike" spc="-1">
                <a:solidFill>
                  <a:srgbClr val="55308D"/>
                </a:solidFill>
                <a:highlight>
                  <a:srgbClr val="FFFFFF"/>
                </a:highlight>
                <a:latin typeface="Noto Sans Regular"/>
                <a:ea typeface="DejaVu Sans"/>
              </a:rPr>
              <a:t>Income*</a:t>
            </a:r>
            <a:endParaRPr lang="en-US" sz="1800" b="0" strike="noStrike" spc="-1">
              <a:latin typeface="Arial"/>
            </a:endParaRPr>
          </a:p>
          <a:p>
            <a:pPr marL="720">
              <a:lnSpc>
                <a:spcPct val="100000"/>
              </a:lnSpc>
              <a:spcAft>
                <a:spcPts val="1414"/>
              </a:spcAft>
            </a:pPr>
            <a:r>
              <a:rPr lang="en-US" sz="1800" b="0" strike="noStrike" spc="-1">
                <a:solidFill>
                  <a:srgbClr val="55308D"/>
                </a:solidFill>
                <a:highlight>
                  <a:srgbClr val="FFFFFF"/>
                </a:highlight>
                <a:latin typeface="Noto Sans Regular"/>
                <a:ea typeface="DejaVu Sans"/>
              </a:rPr>
              <a:t>Age (primary)</a:t>
            </a:r>
            <a:endParaRPr lang="en-US" sz="1800" b="0" strike="noStrike" spc="-1">
              <a:latin typeface="Arial"/>
            </a:endParaRPr>
          </a:p>
          <a:p>
            <a:pPr marL="720">
              <a:lnSpc>
                <a:spcPct val="100000"/>
              </a:lnSpc>
              <a:spcAft>
                <a:spcPts val="1414"/>
              </a:spcAft>
            </a:pPr>
            <a:r>
              <a:rPr lang="en-US" sz="1800" b="0" strike="noStrike" spc="-1">
                <a:solidFill>
                  <a:srgbClr val="55308D"/>
                </a:solidFill>
                <a:highlight>
                  <a:srgbClr val="FFFFFF"/>
                </a:highlight>
                <a:latin typeface="Noto Sans Regular"/>
                <a:ea typeface="DejaVu Sans"/>
              </a:rPr>
              <a:t>Age (secondary)</a:t>
            </a:r>
            <a:endParaRPr lang="en-US" sz="1800" b="0" strike="noStrike" spc="-1">
              <a:latin typeface="Arial"/>
            </a:endParaRPr>
          </a:p>
          <a:p>
            <a:pPr marL="720">
              <a:lnSpc>
                <a:spcPct val="100000"/>
              </a:lnSpc>
              <a:spcAft>
                <a:spcPts val="1414"/>
              </a:spcAft>
            </a:pPr>
            <a:r>
              <a:rPr lang="en-US" sz="1800" b="0" strike="noStrike" spc="-1">
                <a:solidFill>
                  <a:srgbClr val="55308D"/>
                </a:solidFill>
                <a:highlight>
                  <a:srgbClr val="FFFFFF"/>
                </a:highlight>
                <a:latin typeface="Noto Sans Regular"/>
                <a:ea typeface="DejaVu Sans"/>
              </a:rPr>
              <a:t>Credit adjustments</a:t>
            </a:r>
            <a:endParaRPr lang="en-US" sz="1800" b="0" strike="noStrike" spc="-1">
              <a:latin typeface="Arial"/>
            </a:endParaRPr>
          </a:p>
          <a:p>
            <a:pPr marL="720">
              <a:lnSpc>
                <a:spcPct val="100000"/>
              </a:lnSpc>
              <a:spcAft>
                <a:spcPts val="1414"/>
              </a:spcAft>
            </a:pPr>
            <a:r>
              <a:rPr lang="en-US" sz="1800" b="0" strike="noStrike" spc="-1">
                <a:solidFill>
                  <a:srgbClr val="FF8000"/>
                </a:solidFill>
                <a:highlight>
                  <a:srgbClr val="FFFFFF"/>
                </a:highlight>
                <a:latin typeface="Noto Sans Regular"/>
                <a:ea typeface="DejaVu Sans"/>
              </a:rPr>
              <a:t>Credit rating</a:t>
            </a:r>
            <a:endParaRPr lang="en-US" sz="1800" b="0" strike="noStrike" spc="-1">
              <a:latin typeface="Arial"/>
            </a:endParaRPr>
          </a:p>
          <a:p>
            <a:pPr marL="720">
              <a:lnSpc>
                <a:spcPct val="100000"/>
              </a:lnSpc>
              <a:spcAft>
                <a:spcPts val="1414"/>
              </a:spcAft>
            </a:pPr>
            <a:r>
              <a:rPr lang="en-US" sz="1800" b="0" strike="noStrike" spc="-1">
                <a:solidFill>
                  <a:srgbClr val="FF8000"/>
                </a:solidFill>
                <a:highlight>
                  <a:srgbClr val="FFFFFF"/>
                </a:highlight>
                <a:latin typeface="Noto Sans Regular"/>
                <a:ea typeface="DejaVu Sans"/>
              </a:rPr>
              <a:t>Location type*</a:t>
            </a:r>
            <a:endParaRPr lang="en-US" sz="1800" b="0" strike="noStrike" spc="-1">
              <a:latin typeface="Arial"/>
            </a:endParaRPr>
          </a:p>
          <a:p>
            <a:pPr marL="720">
              <a:lnSpc>
                <a:spcPct val="100000"/>
              </a:lnSpc>
              <a:spcAft>
                <a:spcPts val="1414"/>
              </a:spcAft>
            </a:pPr>
            <a:r>
              <a:rPr lang="en-US" sz="1800" b="0" strike="noStrike" spc="-1">
                <a:solidFill>
                  <a:srgbClr val="FF8000"/>
                </a:solidFill>
                <a:highlight>
                  <a:srgbClr val="FFFFFF"/>
                </a:highlight>
                <a:latin typeface="Noto Sans Regular"/>
                <a:ea typeface="DejaVu Sans"/>
              </a:rPr>
              <a:t>Area code</a:t>
            </a:r>
            <a:endParaRPr lang="en-US" sz="1800" b="0" strike="noStrike" spc="-1">
              <a:latin typeface="Arial"/>
            </a:endParaRPr>
          </a:p>
          <a:p>
            <a:pPr marL="720">
              <a:lnSpc>
                <a:spcPct val="100000"/>
              </a:lnSpc>
              <a:spcAft>
                <a:spcPts val="1414"/>
              </a:spcAft>
            </a:pPr>
            <a:r>
              <a:rPr lang="en-US" sz="1800" b="0" strike="noStrike" spc="-1">
                <a:solidFill>
                  <a:srgbClr val="FF8000"/>
                </a:solidFill>
                <a:highlight>
                  <a:srgbClr val="FFFFFF"/>
                </a:highlight>
                <a:latin typeface="Noto Sans Regular"/>
                <a:ea typeface="DejaVu Sans"/>
              </a:rPr>
              <a:t>Occupation</a:t>
            </a:r>
            <a:endParaRPr lang="en-US" sz="1800" b="0" strike="noStrike" spc="-1">
              <a:latin typeface="Arial"/>
            </a:endParaRPr>
          </a:p>
          <a:p>
            <a:pPr marL="720">
              <a:lnSpc>
                <a:spcPct val="100000"/>
              </a:lnSpc>
              <a:spcAft>
                <a:spcPts val="1414"/>
              </a:spcAft>
            </a:pPr>
            <a:r>
              <a:rPr lang="en-US" sz="1800" b="0" strike="noStrike" spc="-1">
                <a:solidFill>
                  <a:srgbClr val="FF8000"/>
                </a:solidFill>
                <a:highlight>
                  <a:srgbClr val="FFFFFF"/>
                </a:highlight>
                <a:latin typeface="Noto Sans Regular"/>
                <a:ea typeface="DejaVu Sans"/>
              </a:rPr>
              <a:t>Marital status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79" name="CustomShape 2"/>
          <p:cNvSpPr/>
          <p:nvPr/>
        </p:nvSpPr>
        <p:spPr>
          <a:xfrm>
            <a:off x="360000" y="301320"/>
            <a:ext cx="9357480" cy="956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80" name="Picture 89_15"/>
          <p:cNvPicPr/>
          <p:nvPr/>
        </p:nvPicPr>
        <p:blipFill>
          <a:blip r:embed="rId4"/>
          <a:stretch/>
        </p:blipFill>
        <p:spPr>
          <a:xfrm>
            <a:off x="8930160" y="274320"/>
            <a:ext cx="943200" cy="943200"/>
          </a:xfrm>
          <a:prstGeom prst="rect">
            <a:avLst/>
          </a:prstGeom>
          <a:ln>
            <a:noFill/>
          </a:ln>
        </p:spPr>
      </p:pic>
      <p:sp>
        <p:nvSpPr>
          <p:cNvPr id="181" name="CustomShape 3"/>
          <p:cNvSpPr/>
          <p:nvPr/>
        </p:nvSpPr>
        <p:spPr>
          <a:xfrm>
            <a:off x="0" y="18000"/>
            <a:ext cx="9070200" cy="1260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4900" b="0" strike="noStrike" spc="-1">
                <a:solidFill>
                  <a:srgbClr val="006699"/>
                </a:solidFill>
                <a:latin typeface="Arial"/>
                <a:ea typeface="DejaVu Sans"/>
              </a:rPr>
              <a:t>Personal Data</a:t>
            </a:r>
            <a:endParaRPr lang="en-US" sz="4900" b="0" strike="noStrike" spc="-1">
              <a:latin typeface="Arial"/>
            </a:endParaRPr>
          </a:p>
        </p:txBody>
      </p:sp>
      <p:sp>
        <p:nvSpPr>
          <p:cNvPr id="182" name="CustomShape 4"/>
          <p:cNvSpPr/>
          <p:nvPr/>
        </p:nvSpPr>
        <p:spPr>
          <a:xfrm>
            <a:off x="3419280" y="1463040"/>
            <a:ext cx="2284560" cy="4479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marL="720">
              <a:lnSpc>
                <a:spcPct val="100000"/>
              </a:lnSpc>
              <a:spcAft>
                <a:spcPts val="1414"/>
              </a:spcAft>
            </a:pPr>
            <a:r>
              <a:rPr lang="en-US" sz="1800" b="0" strike="noStrike" spc="-1">
                <a:solidFill>
                  <a:srgbClr val="127622"/>
                </a:solidFill>
                <a:highlight>
                  <a:srgbClr val="FFFFFF"/>
                </a:highlight>
                <a:latin typeface="Noto Sans Regular"/>
                <a:ea typeface="DejaVu Sans"/>
              </a:rPr>
              <a:t>Home owner</a:t>
            </a:r>
            <a:endParaRPr lang="en-US" sz="1800" b="0" strike="noStrike" spc="-1">
              <a:latin typeface="Arial"/>
            </a:endParaRPr>
          </a:p>
          <a:p>
            <a:pPr marL="720">
              <a:lnSpc>
                <a:spcPct val="100000"/>
              </a:lnSpc>
              <a:spcAft>
                <a:spcPts val="1414"/>
              </a:spcAft>
            </a:pPr>
            <a:r>
              <a:rPr lang="en-US" sz="1800" b="0" strike="noStrike" spc="-1">
                <a:solidFill>
                  <a:srgbClr val="127622"/>
                </a:solidFill>
                <a:highlight>
                  <a:srgbClr val="FFFFFF"/>
                </a:highlight>
                <a:latin typeface="Noto Sans Regular"/>
                <a:ea typeface="DejaVu Sans"/>
              </a:rPr>
              <a:t>Known traveler</a:t>
            </a:r>
            <a:endParaRPr lang="en-US" sz="1800" b="0" strike="noStrike" spc="-1">
              <a:latin typeface="Arial"/>
            </a:endParaRPr>
          </a:p>
          <a:p>
            <a:pPr marL="720">
              <a:lnSpc>
                <a:spcPct val="100000"/>
              </a:lnSpc>
              <a:spcAft>
                <a:spcPts val="1414"/>
              </a:spcAft>
            </a:pPr>
            <a:r>
              <a:rPr lang="en-US" sz="1800" b="0" strike="noStrike" spc="-1">
                <a:solidFill>
                  <a:srgbClr val="127622"/>
                </a:solidFill>
                <a:highlight>
                  <a:srgbClr val="FFFFFF"/>
                </a:highlight>
                <a:latin typeface="Noto Sans Regular"/>
                <a:ea typeface="DejaVu Sans"/>
              </a:rPr>
              <a:t>PC owner</a:t>
            </a:r>
            <a:endParaRPr lang="en-US" sz="1800" b="0" strike="noStrike" spc="-1">
              <a:latin typeface="Arial"/>
            </a:endParaRPr>
          </a:p>
          <a:p>
            <a:pPr marL="720">
              <a:lnSpc>
                <a:spcPct val="100000"/>
              </a:lnSpc>
              <a:spcAft>
                <a:spcPts val="1414"/>
              </a:spcAft>
            </a:pPr>
            <a:r>
              <a:rPr lang="en-US" sz="1800" b="0" strike="noStrike" spc="-1">
                <a:solidFill>
                  <a:srgbClr val="127622"/>
                </a:solidFill>
                <a:highlight>
                  <a:srgbClr val="FFFFFF"/>
                </a:highlight>
                <a:latin typeface="Noto Sans Regular"/>
                <a:ea typeface="DejaVu Sans"/>
              </a:rPr>
              <a:t>Credit card user</a:t>
            </a:r>
            <a:endParaRPr lang="en-US" sz="1800" b="0" strike="noStrike" spc="-1">
              <a:latin typeface="Arial"/>
            </a:endParaRPr>
          </a:p>
          <a:p>
            <a:pPr marL="720">
              <a:lnSpc>
                <a:spcPct val="100000"/>
              </a:lnSpc>
              <a:spcAft>
                <a:spcPts val="1414"/>
              </a:spcAft>
            </a:pPr>
            <a:r>
              <a:rPr lang="en-US" sz="1800" b="0" strike="noStrike" spc="-1">
                <a:solidFill>
                  <a:srgbClr val="127622"/>
                </a:solidFill>
                <a:highlight>
                  <a:srgbClr val="FFFFFF"/>
                </a:highlight>
                <a:latin typeface="Noto Sans Regular"/>
                <a:ea typeface="DejaVu Sans"/>
              </a:rPr>
              <a:t>Children</a:t>
            </a:r>
            <a:endParaRPr lang="en-US" sz="1800" b="0" strike="noStrike" spc="-1">
              <a:latin typeface="Arial"/>
            </a:endParaRPr>
          </a:p>
          <a:p>
            <a:pPr marL="720">
              <a:lnSpc>
                <a:spcPct val="100000"/>
              </a:lnSpc>
              <a:spcAft>
                <a:spcPts val="1414"/>
              </a:spcAft>
            </a:pPr>
            <a:r>
              <a:rPr lang="en-US" sz="1800" b="0" strike="noStrike" spc="-1">
                <a:solidFill>
                  <a:srgbClr val="127622"/>
                </a:solidFill>
                <a:highlight>
                  <a:srgbClr val="FFFFFF"/>
                </a:highlight>
                <a:latin typeface="Noto Sans Regular"/>
                <a:ea typeface="DejaVu Sans"/>
              </a:rPr>
              <a:t>Motorcycle</a:t>
            </a:r>
            <a:endParaRPr lang="en-US" sz="1800" b="0" strike="noStrike" spc="-1">
              <a:latin typeface="Arial"/>
            </a:endParaRPr>
          </a:p>
          <a:p>
            <a:pPr marL="720">
              <a:lnSpc>
                <a:spcPct val="100000"/>
              </a:lnSpc>
              <a:spcAft>
                <a:spcPts val="1414"/>
              </a:spcAft>
            </a:pPr>
            <a:r>
              <a:rPr lang="en-US" sz="1800" b="0" strike="noStrike" spc="-1">
                <a:solidFill>
                  <a:srgbClr val="127622"/>
                </a:solidFill>
                <a:highlight>
                  <a:srgbClr val="FFFFFF"/>
                </a:highlight>
                <a:latin typeface="Noto Sans Regular"/>
                <a:ea typeface="DejaVu Sans"/>
              </a:rPr>
              <a:t>Truck</a:t>
            </a:r>
            <a:endParaRPr lang="en-US" sz="1800" b="0" strike="noStrike" spc="-1">
              <a:latin typeface="Arial"/>
            </a:endParaRPr>
          </a:p>
          <a:p>
            <a:pPr marL="720">
              <a:lnSpc>
                <a:spcPct val="100000"/>
              </a:lnSpc>
              <a:spcAft>
                <a:spcPts val="1414"/>
              </a:spcAft>
            </a:pPr>
            <a:r>
              <a:rPr lang="en-US" sz="1800" b="0" strike="noStrike" spc="-1">
                <a:solidFill>
                  <a:srgbClr val="127622"/>
                </a:solidFill>
                <a:highlight>
                  <a:srgbClr val="FFFFFF"/>
                </a:highlight>
                <a:latin typeface="Noto Sans Regular"/>
                <a:ea typeface="DejaVu Sans"/>
              </a:rPr>
              <a:t>RV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83" name="CustomShape 5"/>
          <p:cNvSpPr/>
          <p:nvPr/>
        </p:nvSpPr>
        <p:spPr>
          <a:xfrm>
            <a:off x="182880" y="182880"/>
            <a:ext cx="2101680" cy="856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55308D"/>
                </a:solidFill>
                <a:latin typeface="Arial"/>
                <a:ea typeface="DejaVu Sans"/>
              </a:rPr>
              <a:t>Numeric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FF8000"/>
                </a:solidFill>
                <a:latin typeface="Arial"/>
                <a:ea typeface="DejaVu Sans"/>
              </a:rPr>
              <a:t>Categorical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127622"/>
                </a:solidFill>
                <a:latin typeface="Arial"/>
                <a:ea typeface="DejaVu Sans"/>
              </a:rPr>
              <a:t>Binary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184" name="Picture 183"/>
          <p:cNvPicPr/>
          <p:nvPr/>
        </p:nvPicPr>
        <p:blipFill>
          <a:blip r:embed="rId5"/>
          <a:srcRect l="957"/>
          <a:stretch/>
        </p:blipFill>
        <p:spPr>
          <a:xfrm>
            <a:off x="6400800" y="1396080"/>
            <a:ext cx="3136320" cy="2010600"/>
          </a:xfrm>
          <a:prstGeom prst="rect">
            <a:avLst/>
          </a:prstGeom>
          <a:ln>
            <a:noFill/>
          </a:ln>
        </p:spPr>
      </p:pic>
      <p:pic>
        <p:nvPicPr>
          <p:cNvPr id="185" name="Picture 184"/>
          <p:cNvPicPr/>
          <p:nvPr/>
        </p:nvPicPr>
        <p:blipFill>
          <a:blip r:embed="rId6"/>
          <a:stretch/>
        </p:blipFill>
        <p:spPr>
          <a:xfrm>
            <a:off x="6345000" y="3657600"/>
            <a:ext cx="3254400" cy="2102040"/>
          </a:xfrm>
          <a:prstGeom prst="rect">
            <a:avLst/>
          </a:prstGeom>
          <a:ln>
            <a:noFill/>
          </a:ln>
        </p:spPr>
      </p:pic>
      <p:pic>
        <p:nvPicPr>
          <p:cNvPr id="2" name="11 personal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0960" y="6904037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742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CustomShape 1"/>
          <p:cNvSpPr/>
          <p:nvPr/>
        </p:nvSpPr>
        <p:spPr>
          <a:xfrm>
            <a:off x="360000" y="301320"/>
            <a:ext cx="9357480" cy="956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87" name="Picture 89_9"/>
          <p:cNvPicPr/>
          <p:nvPr/>
        </p:nvPicPr>
        <p:blipFill>
          <a:blip r:embed="rId4"/>
          <a:stretch/>
        </p:blipFill>
        <p:spPr>
          <a:xfrm>
            <a:off x="8930160" y="274320"/>
            <a:ext cx="943200" cy="943200"/>
          </a:xfrm>
          <a:prstGeom prst="rect">
            <a:avLst/>
          </a:prstGeom>
          <a:ln>
            <a:noFill/>
          </a:ln>
        </p:spPr>
      </p:pic>
      <p:sp>
        <p:nvSpPr>
          <p:cNvPr id="188" name="CustomShape 2"/>
          <p:cNvSpPr/>
          <p:nvPr/>
        </p:nvSpPr>
        <p:spPr>
          <a:xfrm>
            <a:off x="0" y="18000"/>
            <a:ext cx="9070200" cy="1260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4900" b="0" strike="noStrike" spc="-1">
                <a:solidFill>
                  <a:srgbClr val="006699"/>
                </a:solidFill>
                <a:latin typeface="Arial"/>
                <a:ea typeface="DejaVu Sans"/>
              </a:rPr>
              <a:t>Usage Data</a:t>
            </a:r>
            <a:endParaRPr lang="en-US" sz="4900" b="0" strike="noStrike" spc="-1">
              <a:latin typeface="Arial"/>
            </a:endParaRPr>
          </a:p>
        </p:txBody>
      </p:sp>
      <p:sp>
        <p:nvSpPr>
          <p:cNvPr id="189" name="CustomShape 3"/>
          <p:cNvSpPr/>
          <p:nvPr/>
        </p:nvSpPr>
        <p:spPr>
          <a:xfrm>
            <a:off x="365760" y="1463040"/>
            <a:ext cx="2741760" cy="4479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marL="720">
              <a:lnSpc>
                <a:spcPct val="100000"/>
              </a:lnSpc>
              <a:spcAft>
                <a:spcPts val="1414"/>
              </a:spcAft>
            </a:pPr>
            <a:r>
              <a:rPr lang="en-US" sz="1800" b="0" strike="noStrike" spc="-1">
                <a:solidFill>
                  <a:srgbClr val="55308D"/>
                </a:solidFill>
                <a:highlight>
                  <a:srgbClr val="FFFFFF"/>
                </a:highlight>
                <a:latin typeface="Noto Sans regular"/>
                <a:ea typeface="DejaVu Sans"/>
              </a:rPr>
              <a:t>Minutes of use</a:t>
            </a:r>
            <a:endParaRPr lang="en-US" sz="1800" b="0" strike="noStrike" spc="-1">
              <a:latin typeface="Arial"/>
            </a:endParaRPr>
          </a:p>
          <a:p>
            <a:pPr marL="720">
              <a:lnSpc>
                <a:spcPct val="100000"/>
              </a:lnSpc>
              <a:spcAft>
                <a:spcPts val="1414"/>
              </a:spcAft>
            </a:pPr>
            <a:r>
              <a:rPr lang="en-US" sz="1800" b="0" strike="noStrike" spc="-1">
                <a:solidFill>
                  <a:srgbClr val="55308D"/>
                </a:solidFill>
                <a:highlight>
                  <a:srgbClr val="FFFFFF"/>
                </a:highlight>
                <a:latin typeface="Noto Sans regular"/>
                <a:ea typeface="DejaVu Sans"/>
              </a:rPr>
              <a:t>Change in minutes*</a:t>
            </a:r>
            <a:endParaRPr lang="en-US" sz="1800" b="0" strike="noStrike" spc="-1">
              <a:latin typeface="Arial"/>
            </a:endParaRPr>
          </a:p>
          <a:p>
            <a:pPr marL="720">
              <a:lnSpc>
                <a:spcPct val="100000"/>
              </a:lnSpc>
              <a:spcAft>
                <a:spcPts val="1414"/>
              </a:spcAft>
            </a:pPr>
            <a:r>
              <a:rPr lang="en-US" sz="1800" b="0" strike="noStrike" spc="-1">
                <a:solidFill>
                  <a:srgbClr val="55308D"/>
                </a:solidFill>
                <a:highlight>
                  <a:srgbClr val="FFFFFF"/>
                </a:highlight>
                <a:latin typeface="Noto Sans regular"/>
                <a:ea typeface="DejaVu Sans"/>
              </a:rPr>
              <a:t>Director assisted calls</a:t>
            </a:r>
            <a:endParaRPr lang="en-US" sz="1800" b="0" strike="noStrike" spc="-1">
              <a:latin typeface="Arial"/>
            </a:endParaRPr>
          </a:p>
          <a:p>
            <a:pPr marL="720">
              <a:lnSpc>
                <a:spcPct val="100000"/>
              </a:lnSpc>
              <a:spcAft>
                <a:spcPts val="1414"/>
              </a:spcAft>
            </a:pPr>
            <a:r>
              <a:rPr lang="en-US" sz="1800" b="0" strike="noStrike" spc="-1">
                <a:solidFill>
                  <a:srgbClr val="55308D"/>
                </a:solidFill>
                <a:highlight>
                  <a:srgbClr val="FFFFFF"/>
                </a:highlight>
                <a:latin typeface="Noto Sans regular"/>
                <a:ea typeface="DejaVu Sans"/>
              </a:rPr>
              <a:t>Dropped calls</a:t>
            </a:r>
            <a:endParaRPr lang="en-US" sz="1800" b="0" strike="noStrike" spc="-1">
              <a:latin typeface="Arial"/>
            </a:endParaRPr>
          </a:p>
          <a:p>
            <a:pPr marL="720">
              <a:lnSpc>
                <a:spcPct val="100000"/>
              </a:lnSpc>
              <a:spcAft>
                <a:spcPts val="1414"/>
              </a:spcAft>
            </a:pPr>
            <a:r>
              <a:rPr lang="en-US" sz="1800" b="0" strike="noStrike" spc="-1">
                <a:solidFill>
                  <a:srgbClr val="55308D"/>
                </a:solidFill>
                <a:highlight>
                  <a:srgbClr val="FFFFFF"/>
                </a:highlight>
                <a:latin typeface="Noto Sans regular"/>
                <a:ea typeface="DejaVu Sans"/>
              </a:rPr>
              <a:t>Blocked calls</a:t>
            </a:r>
            <a:endParaRPr lang="en-US" sz="1800" b="0" strike="noStrike" spc="-1">
              <a:latin typeface="Arial"/>
            </a:endParaRPr>
          </a:p>
          <a:p>
            <a:pPr marL="720">
              <a:lnSpc>
                <a:spcPct val="100000"/>
              </a:lnSpc>
              <a:spcAft>
                <a:spcPts val="1414"/>
              </a:spcAft>
            </a:pPr>
            <a:r>
              <a:rPr lang="en-US" sz="1800" b="0" strike="noStrike" spc="-1">
                <a:solidFill>
                  <a:srgbClr val="55308D"/>
                </a:solidFill>
                <a:highlight>
                  <a:srgbClr val="FFFFFF"/>
                </a:highlight>
                <a:latin typeface="Noto Sans regular"/>
                <a:ea typeface="DejaVu Sans"/>
              </a:rPr>
              <a:t>Dropped+Blocked calls</a:t>
            </a:r>
            <a:endParaRPr lang="en-US" sz="1800" b="0" strike="noStrike" spc="-1">
              <a:latin typeface="Arial"/>
            </a:endParaRPr>
          </a:p>
          <a:p>
            <a:pPr marL="720">
              <a:lnSpc>
                <a:spcPct val="100000"/>
              </a:lnSpc>
              <a:spcAft>
                <a:spcPts val="1414"/>
              </a:spcAft>
            </a:pPr>
            <a:r>
              <a:rPr lang="en-US" sz="1800" b="0" strike="noStrike" spc="-1">
                <a:solidFill>
                  <a:srgbClr val="55308D"/>
                </a:solidFill>
                <a:highlight>
                  <a:srgbClr val="FFFFFF"/>
                </a:highlight>
                <a:latin typeface="Noto Sans regular"/>
                <a:ea typeface="DejaVu Sans"/>
              </a:rPr>
              <a:t>Unanswered calls</a:t>
            </a:r>
            <a:endParaRPr lang="en-US" sz="1800" b="0" strike="noStrike" spc="-1">
              <a:latin typeface="Arial"/>
            </a:endParaRPr>
          </a:p>
          <a:p>
            <a:pPr marL="720">
              <a:lnSpc>
                <a:spcPct val="100000"/>
              </a:lnSpc>
              <a:spcAft>
                <a:spcPts val="1414"/>
              </a:spcAft>
            </a:pPr>
            <a:r>
              <a:rPr lang="en-US" sz="1800" b="0" strike="noStrike" spc="-1">
                <a:solidFill>
                  <a:srgbClr val="55308D"/>
                </a:solidFill>
                <a:highlight>
                  <a:srgbClr val="FFFFFF"/>
                </a:highlight>
                <a:latin typeface="Noto Sans regular"/>
                <a:ea typeface="DejaVu Sans"/>
              </a:rPr>
              <a:t>Call forwarding</a:t>
            </a:r>
            <a:endParaRPr lang="en-US" sz="1800" b="0" strike="noStrike" spc="-1">
              <a:latin typeface="Arial"/>
            </a:endParaRPr>
          </a:p>
          <a:p>
            <a:pPr marL="720">
              <a:lnSpc>
                <a:spcPct val="100000"/>
              </a:lnSpc>
              <a:spcAft>
                <a:spcPts val="1414"/>
              </a:spcAft>
            </a:pPr>
            <a:r>
              <a:rPr lang="en-US" sz="1800" b="0" strike="noStrike" spc="-1">
                <a:solidFill>
                  <a:srgbClr val="55308D"/>
                </a:solidFill>
                <a:highlight>
                  <a:srgbClr val="FFFFFF"/>
                </a:highlight>
                <a:latin typeface="Noto Sans regular"/>
                <a:ea typeface="DejaVu Sans"/>
              </a:rPr>
              <a:t>Call waiting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90" name="CustomShape 4"/>
          <p:cNvSpPr/>
          <p:nvPr/>
        </p:nvSpPr>
        <p:spPr>
          <a:xfrm>
            <a:off x="3383280" y="1463040"/>
            <a:ext cx="2833200" cy="4479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marL="720">
              <a:lnSpc>
                <a:spcPct val="100000"/>
              </a:lnSpc>
              <a:spcAft>
                <a:spcPts val="1414"/>
              </a:spcAft>
            </a:pPr>
            <a:r>
              <a:rPr lang="en-US" sz="1800" b="0" strike="noStrike" spc="-1">
                <a:solidFill>
                  <a:srgbClr val="55308D"/>
                </a:solidFill>
                <a:highlight>
                  <a:srgbClr val="FFFFFF"/>
                </a:highlight>
                <a:latin typeface="Noto Sans Regular"/>
                <a:ea typeface="DejaVu Sans"/>
              </a:rPr>
              <a:t>Overage</a:t>
            </a:r>
            <a:endParaRPr lang="en-US" sz="1800" b="0" strike="noStrike" spc="-1">
              <a:latin typeface="Arial"/>
            </a:endParaRPr>
          </a:p>
          <a:p>
            <a:pPr marL="720">
              <a:lnSpc>
                <a:spcPct val="100000"/>
              </a:lnSpc>
              <a:spcAft>
                <a:spcPts val="1414"/>
              </a:spcAft>
            </a:pPr>
            <a:r>
              <a:rPr lang="en-US" sz="1800" b="0" strike="noStrike" spc="-1">
                <a:solidFill>
                  <a:srgbClr val="55308D"/>
                </a:solidFill>
                <a:highlight>
                  <a:srgbClr val="FFFFFF"/>
                </a:highlight>
                <a:latin typeface="Noto Sans Regular"/>
                <a:ea typeface="DejaVu Sans"/>
              </a:rPr>
              <a:t>Roaming</a:t>
            </a:r>
            <a:endParaRPr lang="en-US" sz="1800" b="0" strike="noStrike" spc="-1">
              <a:latin typeface="Arial"/>
            </a:endParaRPr>
          </a:p>
          <a:p>
            <a:pPr marL="720">
              <a:lnSpc>
                <a:spcPct val="100000"/>
              </a:lnSpc>
              <a:spcAft>
                <a:spcPts val="1414"/>
              </a:spcAft>
            </a:pPr>
            <a:r>
              <a:rPr lang="en-US" sz="1800" b="0" strike="noStrike" spc="-1">
                <a:solidFill>
                  <a:srgbClr val="55308D"/>
                </a:solidFill>
                <a:highlight>
                  <a:srgbClr val="FFFFFF"/>
                </a:highlight>
                <a:latin typeface="Noto Sans Regular"/>
                <a:ea typeface="DejaVu Sans"/>
              </a:rPr>
              <a:t>Customer care calls</a:t>
            </a:r>
            <a:endParaRPr lang="en-US" sz="1800" b="0" strike="noStrike" spc="-1">
              <a:latin typeface="Arial"/>
            </a:endParaRPr>
          </a:p>
          <a:p>
            <a:pPr marL="720">
              <a:lnSpc>
                <a:spcPct val="100000"/>
              </a:lnSpc>
              <a:spcAft>
                <a:spcPts val="1414"/>
              </a:spcAft>
            </a:pPr>
            <a:r>
              <a:rPr lang="en-US" sz="1800" b="0" strike="noStrike" spc="-1">
                <a:solidFill>
                  <a:srgbClr val="55308D"/>
                </a:solidFill>
                <a:highlight>
                  <a:srgbClr val="FFFFFF"/>
                </a:highlight>
                <a:latin typeface="Noto Sans Regular"/>
                <a:ea typeface="DejaVu Sans"/>
              </a:rPr>
              <a:t>Threeway calls</a:t>
            </a:r>
            <a:endParaRPr lang="en-US" sz="1800" b="0" strike="noStrike" spc="-1">
              <a:latin typeface="Arial"/>
            </a:endParaRPr>
          </a:p>
          <a:p>
            <a:pPr marL="720">
              <a:lnSpc>
                <a:spcPct val="100000"/>
              </a:lnSpc>
              <a:spcAft>
                <a:spcPts val="1414"/>
              </a:spcAft>
            </a:pPr>
            <a:r>
              <a:rPr lang="en-US" sz="1800" b="0" strike="noStrike" spc="-1">
                <a:solidFill>
                  <a:srgbClr val="55308D"/>
                </a:solidFill>
                <a:highlight>
                  <a:srgbClr val="FFFFFF"/>
                </a:highlight>
                <a:latin typeface="Noto Sans Regular"/>
                <a:ea typeface="DejaVu Sans"/>
              </a:rPr>
              <a:t>Minutes of received calls</a:t>
            </a:r>
            <a:endParaRPr lang="en-US" sz="1800" b="0" strike="noStrike" spc="-1">
              <a:latin typeface="Arial"/>
            </a:endParaRPr>
          </a:p>
          <a:p>
            <a:pPr marL="720">
              <a:lnSpc>
                <a:spcPct val="100000"/>
              </a:lnSpc>
              <a:spcAft>
                <a:spcPts val="1414"/>
              </a:spcAft>
            </a:pPr>
            <a:r>
              <a:rPr lang="en-US" sz="1800" b="0" strike="noStrike" spc="-1">
                <a:solidFill>
                  <a:srgbClr val="55308D"/>
                </a:solidFill>
                <a:highlight>
                  <a:srgbClr val="FFFFFF"/>
                </a:highlight>
                <a:latin typeface="Noto Sans Regular"/>
                <a:ea typeface="DejaVu Sans"/>
              </a:rPr>
              <a:t>Outgoing calls</a:t>
            </a:r>
            <a:endParaRPr lang="en-US" sz="1800" b="0" strike="noStrike" spc="-1">
              <a:latin typeface="Arial"/>
            </a:endParaRPr>
          </a:p>
          <a:p>
            <a:pPr marL="720">
              <a:lnSpc>
                <a:spcPct val="100000"/>
              </a:lnSpc>
              <a:spcAft>
                <a:spcPts val="1414"/>
              </a:spcAft>
            </a:pPr>
            <a:r>
              <a:rPr lang="en-US" sz="1800" b="0" strike="noStrike" spc="-1">
                <a:solidFill>
                  <a:srgbClr val="55308D"/>
                </a:solidFill>
                <a:highlight>
                  <a:srgbClr val="FFFFFF"/>
                </a:highlight>
                <a:latin typeface="Noto Sans Regular"/>
                <a:ea typeface="DejaVu Sans"/>
              </a:rPr>
              <a:t>Incoming calls</a:t>
            </a:r>
            <a:endParaRPr lang="en-US" sz="1800" b="0" strike="noStrike" spc="-1">
              <a:latin typeface="Arial"/>
            </a:endParaRPr>
          </a:p>
          <a:p>
            <a:pPr marL="720">
              <a:lnSpc>
                <a:spcPct val="100000"/>
              </a:lnSpc>
              <a:spcAft>
                <a:spcPts val="1414"/>
              </a:spcAft>
            </a:pPr>
            <a:r>
              <a:rPr lang="en-US" sz="1800" b="0" strike="noStrike" spc="-1">
                <a:solidFill>
                  <a:srgbClr val="55308D"/>
                </a:solidFill>
                <a:highlight>
                  <a:srgbClr val="FFFFFF"/>
                </a:highlight>
                <a:latin typeface="Noto Sans Regular"/>
                <a:ea typeface="DejaVu Sans"/>
              </a:rPr>
              <a:t>Peak voice calls</a:t>
            </a:r>
            <a:endParaRPr lang="en-US" sz="1800" b="0" strike="noStrike" spc="-1">
              <a:latin typeface="Arial"/>
            </a:endParaRPr>
          </a:p>
          <a:p>
            <a:pPr marL="720">
              <a:lnSpc>
                <a:spcPct val="100000"/>
              </a:lnSpc>
              <a:spcAft>
                <a:spcPts val="1414"/>
              </a:spcAft>
            </a:pPr>
            <a:r>
              <a:rPr lang="en-US" sz="1800" b="0" strike="noStrike" spc="-1">
                <a:solidFill>
                  <a:srgbClr val="55308D"/>
                </a:solidFill>
                <a:highlight>
                  <a:srgbClr val="FFFFFF"/>
                </a:highlight>
                <a:latin typeface="Noto Sans Regular"/>
                <a:ea typeface="DejaVu Sans"/>
              </a:rPr>
              <a:t>Off-peak voice calls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91" name="CustomShape 5"/>
          <p:cNvSpPr/>
          <p:nvPr/>
        </p:nvSpPr>
        <p:spPr>
          <a:xfrm>
            <a:off x="182880" y="182880"/>
            <a:ext cx="2101680" cy="856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55308D"/>
                </a:solidFill>
                <a:latin typeface="Arial"/>
                <a:ea typeface="DejaVu Sans"/>
              </a:rPr>
              <a:t>Numeric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FF8000"/>
                </a:solidFill>
                <a:latin typeface="Arial"/>
                <a:ea typeface="DejaVu Sans"/>
              </a:rPr>
              <a:t>Categorical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127622"/>
                </a:solidFill>
                <a:latin typeface="Arial"/>
                <a:ea typeface="DejaVu Sans"/>
              </a:rPr>
              <a:t>Binary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192" name="Picture 191"/>
          <p:cNvPicPr/>
          <p:nvPr/>
        </p:nvPicPr>
        <p:blipFill>
          <a:blip r:embed="rId5"/>
          <a:stretch/>
        </p:blipFill>
        <p:spPr>
          <a:xfrm>
            <a:off x="6400800" y="3114000"/>
            <a:ext cx="3602520" cy="2645640"/>
          </a:xfrm>
          <a:prstGeom prst="rect">
            <a:avLst/>
          </a:prstGeom>
          <a:ln>
            <a:noFill/>
          </a:ln>
        </p:spPr>
      </p:pic>
      <p:pic>
        <p:nvPicPr>
          <p:cNvPr id="193" name="Picture 192"/>
          <p:cNvPicPr/>
          <p:nvPr/>
        </p:nvPicPr>
        <p:blipFill>
          <a:blip r:embed="rId6"/>
          <a:stretch/>
        </p:blipFill>
        <p:spPr>
          <a:xfrm>
            <a:off x="6159960" y="1285200"/>
            <a:ext cx="3112560" cy="1639800"/>
          </a:xfrm>
          <a:prstGeom prst="rect">
            <a:avLst/>
          </a:prstGeom>
          <a:ln>
            <a:noFill/>
          </a:ln>
        </p:spPr>
      </p:pic>
      <p:pic>
        <p:nvPicPr>
          <p:cNvPr id="2" name="12 usage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0960" y="6827837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295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CustomShape 1"/>
          <p:cNvSpPr/>
          <p:nvPr/>
        </p:nvSpPr>
        <p:spPr>
          <a:xfrm>
            <a:off x="360000" y="301320"/>
            <a:ext cx="9357480" cy="956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95" name="Picture 89_10"/>
          <p:cNvPicPr/>
          <p:nvPr/>
        </p:nvPicPr>
        <p:blipFill>
          <a:blip r:embed="rId4"/>
          <a:stretch/>
        </p:blipFill>
        <p:spPr>
          <a:xfrm>
            <a:off x="8930160" y="274320"/>
            <a:ext cx="943200" cy="943200"/>
          </a:xfrm>
          <a:prstGeom prst="rect">
            <a:avLst/>
          </a:prstGeom>
          <a:ln>
            <a:noFill/>
          </a:ln>
        </p:spPr>
      </p:pic>
      <p:sp>
        <p:nvSpPr>
          <p:cNvPr id="196" name="CustomShape 2"/>
          <p:cNvSpPr/>
          <p:nvPr/>
        </p:nvSpPr>
        <p:spPr>
          <a:xfrm>
            <a:off x="0" y="18000"/>
            <a:ext cx="9070200" cy="1260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4900" b="0" strike="noStrike" spc="-1">
                <a:solidFill>
                  <a:srgbClr val="006699"/>
                </a:solidFill>
                <a:latin typeface="Arial"/>
                <a:ea typeface="DejaVu Sans"/>
              </a:rPr>
              <a:t>Subscription Data</a:t>
            </a:r>
            <a:endParaRPr lang="en-US" sz="4900" b="0" strike="noStrike" spc="-1">
              <a:latin typeface="Arial"/>
            </a:endParaRPr>
          </a:p>
        </p:txBody>
      </p:sp>
      <p:sp>
        <p:nvSpPr>
          <p:cNvPr id="197" name="CustomShape 3"/>
          <p:cNvSpPr/>
          <p:nvPr/>
        </p:nvSpPr>
        <p:spPr>
          <a:xfrm>
            <a:off x="365760" y="1463040"/>
            <a:ext cx="2741760" cy="4479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marL="720">
              <a:lnSpc>
                <a:spcPct val="100000"/>
              </a:lnSpc>
              <a:spcAft>
                <a:spcPts val="1414"/>
              </a:spcAft>
            </a:pPr>
            <a:r>
              <a:rPr lang="en-US" sz="1800" b="0" strike="noStrike" spc="-1">
                <a:solidFill>
                  <a:srgbClr val="55308D"/>
                </a:solidFill>
                <a:highlight>
                  <a:srgbClr val="FFFFFF"/>
                </a:highlight>
                <a:latin typeface="Noto Sans Regular"/>
                <a:ea typeface="DejaVu Sans"/>
              </a:rPr>
              <a:t>Revenue*</a:t>
            </a:r>
            <a:endParaRPr lang="en-US" sz="1800" b="0" strike="noStrike" spc="-1">
              <a:latin typeface="Arial"/>
            </a:endParaRPr>
          </a:p>
          <a:p>
            <a:pPr marL="720">
              <a:lnSpc>
                <a:spcPct val="100000"/>
              </a:lnSpc>
              <a:spcAft>
                <a:spcPts val="1414"/>
              </a:spcAft>
            </a:pPr>
            <a:r>
              <a:rPr lang="en-US" sz="1800" b="0" strike="noStrike" spc="-1">
                <a:solidFill>
                  <a:srgbClr val="55308D"/>
                </a:solidFill>
                <a:highlight>
                  <a:srgbClr val="FFFFFF"/>
                </a:highlight>
                <a:latin typeface="Noto Sans Regular"/>
                <a:ea typeface="DejaVu Sans"/>
              </a:rPr>
              <a:t>Change in revenue</a:t>
            </a:r>
            <a:endParaRPr lang="en-US" sz="1800" b="0" strike="noStrike" spc="-1">
              <a:latin typeface="Arial"/>
            </a:endParaRPr>
          </a:p>
          <a:p>
            <a:pPr marL="720">
              <a:lnSpc>
                <a:spcPct val="100000"/>
              </a:lnSpc>
              <a:spcAft>
                <a:spcPts val="1414"/>
              </a:spcAft>
            </a:pPr>
            <a:r>
              <a:rPr lang="en-US" sz="1800" b="0" strike="noStrike" spc="-1">
                <a:solidFill>
                  <a:srgbClr val="55308D"/>
                </a:solidFill>
                <a:highlight>
                  <a:srgbClr val="FFFFFF"/>
                </a:highlight>
                <a:latin typeface="Noto Sans Regular"/>
                <a:ea typeface="DejaVu Sans"/>
              </a:rPr>
              <a:t>Recurring charge</a:t>
            </a:r>
            <a:endParaRPr lang="en-US" sz="1800" b="0" strike="noStrike" spc="-1">
              <a:latin typeface="Arial"/>
            </a:endParaRPr>
          </a:p>
          <a:p>
            <a:pPr marL="720">
              <a:lnSpc>
                <a:spcPct val="100000"/>
              </a:lnSpc>
              <a:spcAft>
                <a:spcPts val="1414"/>
              </a:spcAft>
            </a:pPr>
            <a:r>
              <a:rPr lang="en-US" sz="1800" b="0" strike="noStrike" spc="-1">
                <a:solidFill>
                  <a:srgbClr val="55308D"/>
                </a:solidFill>
                <a:highlight>
                  <a:srgbClr val="FFFFFF"/>
                </a:highlight>
                <a:latin typeface="Noto Sans Regular"/>
                <a:ea typeface="DejaVu Sans"/>
              </a:rPr>
              <a:t>Months active*</a:t>
            </a:r>
            <a:endParaRPr lang="en-US" sz="1800" b="0" strike="noStrike" spc="-1">
              <a:latin typeface="Arial"/>
            </a:endParaRPr>
          </a:p>
          <a:p>
            <a:pPr marL="720">
              <a:lnSpc>
                <a:spcPct val="100000"/>
              </a:lnSpc>
              <a:spcAft>
                <a:spcPts val="1414"/>
              </a:spcAft>
            </a:pPr>
            <a:r>
              <a:rPr lang="en-US" sz="1800" b="0" strike="noStrike" spc="-1">
                <a:solidFill>
                  <a:srgbClr val="55308D"/>
                </a:solidFill>
                <a:highlight>
                  <a:srgbClr val="FFFFFF"/>
                </a:highlight>
                <a:latin typeface="Noto Sans Regular"/>
                <a:ea typeface="DejaVu Sans"/>
              </a:rPr>
              <a:t>Active subscribers</a:t>
            </a:r>
            <a:endParaRPr lang="en-US" sz="1800" b="0" strike="noStrike" spc="-1">
              <a:latin typeface="Arial"/>
            </a:endParaRPr>
          </a:p>
          <a:p>
            <a:pPr marL="720">
              <a:lnSpc>
                <a:spcPct val="100000"/>
              </a:lnSpc>
              <a:spcAft>
                <a:spcPts val="1414"/>
              </a:spcAft>
            </a:pPr>
            <a:r>
              <a:rPr lang="en-US" sz="1800" b="0" strike="noStrike" spc="-1">
                <a:solidFill>
                  <a:srgbClr val="55308D"/>
                </a:solidFill>
                <a:highlight>
                  <a:srgbClr val="FFFFFF"/>
                </a:highlight>
                <a:latin typeface="Noto Sans Regular"/>
                <a:ea typeface="DejaVu Sans"/>
              </a:rPr>
              <a:t>Unique subscribers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98" name="CustomShape 4"/>
          <p:cNvSpPr/>
          <p:nvPr/>
        </p:nvSpPr>
        <p:spPr>
          <a:xfrm>
            <a:off x="182880" y="182880"/>
            <a:ext cx="2101680" cy="856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55308D"/>
                </a:solidFill>
                <a:latin typeface="Arial"/>
                <a:ea typeface="DejaVu Sans"/>
              </a:rPr>
              <a:t>Numeric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FF8000"/>
                </a:solidFill>
                <a:latin typeface="Arial"/>
                <a:ea typeface="DejaVu Sans"/>
              </a:rPr>
              <a:t>Categorical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127622"/>
                </a:solidFill>
                <a:latin typeface="Arial"/>
                <a:ea typeface="DejaVu Sans"/>
              </a:rPr>
              <a:t>Binary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199" name="Picture 198"/>
          <p:cNvPicPr/>
          <p:nvPr/>
        </p:nvPicPr>
        <p:blipFill>
          <a:blip r:embed="rId5"/>
          <a:stretch/>
        </p:blipFill>
        <p:spPr>
          <a:xfrm>
            <a:off x="5760720" y="2011680"/>
            <a:ext cx="3987720" cy="2925000"/>
          </a:xfrm>
          <a:prstGeom prst="rect">
            <a:avLst/>
          </a:prstGeom>
          <a:ln>
            <a:noFill/>
          </a:ln>
        </p:spPr>
      </p:pic>
      <p:pic>
        <p:nvPicPr>
          <p:cNvPr id="200" name="Picture 199"/>
          <p:cNvPicPr/>
          <p:nvPr/>
        </p:nvPicPr>
        <p:blipFill>
          <a:blip r:embed="rId6"/>
          <a:stretch/>
        </p:blipFill>
        <p:spPr>
          <a:xfrm>
            <a:off x="3677040" y="2671200"/>
            <a:ext cx="1259640" cy="1259640"/>
          </a:xfrm>
          <a:prstGeom prst="rect">
            <a:avLst/>
          </a:prstGeom>
          <a:ln>
            <a:noFill/>
          </a:ln>
        </p:spPr>
      </p:pic>
      <p:pic>
        <p:nvPicPr>
          <p:cNvPr id="2" name="13 sub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0960" y="6827837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14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CustomShape 1"/>
          <p:cNvSpPr/>
          <p:nvPr/>
        </p:nvSpPr>
        <p:spPr>
          <a:xfrm>
            <a:off x="360000" y="301320"/>
            <a:ext cx="9357480" cy="956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02" name="Picture 89_11"/>
          <p:cNvPicPr/>
          <p:nvPr/>
        </p:nvPicPr>
        <p:blipFill>
          <a:blip r:embed="rId4"/>
          <a:stretch/>
        </p:blipFill>
        <p:spPr>
          <a:xfrm>
            <a:off x="8930160" y="274320"/>
            <a:ext cx="943200" cy="943200"/>
          </a:xfrm>
          <a:prstGeom prst="rect">
            <a:avLst/>
          </a:prstGeom>
          <a:ln>
            <a:noFill/>
          </a:ln>
        </p:spPr>
      </p:pic>
      <p:sp>
        <p:nvSpPr>
          <p:cNvPr id="203" name="CustomShape 2"/>
          <p:cNvSpPr/>
          <p:nvPr/>
        </p:nvSpPr>
        <p:spPr>
          <a:xfrm>
            <a:off x="0" y="18000"/>
            <a:ext cx="9070200" cy="1260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4900" b="0" strike="noStrike" spc="-1">
                <a:solidFill>
                  <a:srgbClr val="006699"/>
                </a:solidFill>
                <a:latin typeface="Arial"/>
                <a:ea typeface="DejaVu Sans"/>
              </a:rPr>
              <a:t>Equipment Data</a:t>
            </a:r>
            <a:endParaRPr lang="en-US" sz="4900" b="0" strike="noStrike" spc="-1">
              <a:latin typeface="Arial"/>
            </a:endParaRPr>
          </a:p>
        </p:txBody>
      </p:sp>
      <p:sp>
        <p:nvSpPr>
          <p:cNvPr id="204" name="CustomShape 3"/>
          <p:cNvSpPr/>
          <p:nvPr/>
        </p:nvSpPr>
        <p:spPr>
          <a:xfrm>
            <a:off x="365760" y="1463040"/>
            <a:ext cx="2741760" cy="4479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marL="720">
              <a:lnSpc>
                <a:spcPct val="100000"/>
              </a:lnSpc>
              <a:spcAft>
                <a:spcPts val="1414"/>
              </a:spcAft>
            </a:pPr>
            <a:r>
              <a:rPr lang="en-US" sz="1800" b="0" strike="noStrike" spc="-1">
                <a:solidFill>
                  <a:srgbClr val="55308D"/>
                </a:solidFill>
                <a:highlight>
                  <a:srgbClr val="FFFFFF"/>
                </a:highlight>
                <a:latin typeface="Noto Sans Regular"/>
                <a:ea typeface="DejaVu Sans"/>
              </a:rPr>
              <a:t>Set price</a:t>
            </a:r>
            <a:endParaRPr lang="en-US" sz="1800" b="0" strike="noStrike" spc="-1">
              <a:latin typeface="Arial"/>
            </a:endParaRPr>
          </a:p>
          <a:p>
            <a:pPr marL="720">
              <a:lnSpc>
                <a:spcPct val="100000"/>
              </a:lnSpc>
              <a:spcAft>
                <a:spcPts val="1414"/>
              </a:spcAft>
            </a:pPr>
            <a:r>
              <a:rPr lang="en-US" sz="1800" b="0" strike="noStrike" spc="-1">
                <a:solidFill>
                  <a:srgbClr val="55308D"/>
                </a:solidFill>
                <a:highlight>
                  <a:srgbClr val="FFFFFF"/>
                </a:highlight>
                <a:latin typeface="Noto Sans Regular"/>
                <a:ea typeface="DejaVu Sans"/>
              </a:rPr>
              <a:t>Phones</a:t>
            </a:r>
            <a:endParaRPr lang="en-US" sz="1800" b="0" strike="noStrike" spc="-1">
              <a:latin typeface="Arial"/>
            </a:endParaRPr>
          </a:p>
          <a:p>
            <a:pPr marL="720">
              <a:lnSpc>
                <a:spcPct val="100000"/>
              </a:lnSpc>
              <a:spcAft>
                <a:spcPts val="1414"/>
              </a:spcAft>
            </a:pPr>
            <a:r>
              <a:rPr lang="en-US" sz="1800" b="0" strike="noStrike" spc="-1">
                <a:solidFill>
                  <a:srgbClr val="55308D"/>
                </a:solidFill>
                <a:highlight>
                  <a:srgbClr val="FFFFFF"/>
                </a:highlight>
                <a:latin typeface="Noto Sans Regular"/>
                <a:ea typeface="DejaVu Sans"/>
              </a:rPr>
              <a:t>Models</a:t>
            </a:r>
            <a:endParaRPr lang="en-US" sz="1800" b="0" strike="noStrike" spc="-1">
              <a:latin typeface="Arial"/>
            </a:endParaRPr>
          </a:p>
          <a:p>
            <a:pPr marL="720">
              <a:lnSpc>
                <a:spcPct val="100000"/>
              </a:lnSpc>
              <a:spcAft>
                <a:spcPts val="1414"/>
              </a:spcAft>
            </a:pPr>
            <a:r>
              <a:rPr lang="en-US" sz="1800" b="0" strike="noStrike" spc="-1">
                <a:solidFill>
                  <a:srgbClr val="55308D"/>
                </a:solidFill>
                <a:highlight>
                  <a:srgbClr val="FFFFFF"/>
                </a:highlight>
                <a:latin typeface="Noto Sans Regular"/>
                <a:ea typeface="DejaVu Sans"/>
              </a:rPr>
              <a:t>Equipment days*</a:t>
            </a:r>
            <a:endParaRPr lang="en-US" sz="1800" b="0" strike="noStrike" spc="-1">
              <a:latin typeface="Arial"/>
            </a:endParaRPr>
          </a:p>
          <a:p>
            <a:pPr marL="720">
              <a:lnSpc>
                <a:spcPct val="100000"/>
              </a:lnSpc>
              <a:spcAft>
                <a:spcPts val="1414"/>
              </a:spcAft>
            </a:pPr>
            <a:r>
              <a:rPr lang="en-US" sz="1800" b="0" strike="noStrike" spc="-1">
                <a:solidFill>
                  <a:srgbClr val="127622"/>
                </a:solidFill>
                <a:highlight>
                  <a:srgbClr val="FFFFFF"/>
                </a:highlight>
                <a:latin typeface="Noto Sans Regular"/>
                <a:ea typeface="DejaVu Sans"/>
              </a:rPr>
              <a:t>Refurbished*</a:t>
            </a:r>
            <a:endParaRPr lang="en-US" sz="1800" b="0" strike="noStrike" spc="-1">
              <a:latin typeface="Arial"/>
            </a:endParaRPr>
          </a:p>
          <a:p>
            <a:pPr marL="720">
              <a:lnSpc>
                <a:spcPct val="100000"/>
              </a:lnSpc>
              <a:spcAft>
                <a:spcPts val="1414"/>
              </a:spcAft>
            </a:pPr>
            <a:r>
              <a:rPr lang="en-US" sz="1800" b="0" strike="noStrike" spc="-1">
                <a:solidFill>
                  <a:srgbClr val="127622"/>
                </a:solidFill>
                <a:highlight>
                  <a:srgbClr val="FFFFFF"/>
                </a:highlight>
                <a:latin typeface="Noto Sans Regular"/>
                <a:ea typeface="DejaVu Sans"/>
              </a:rPr>
              <a:t>Web capability</a:t>
            </a:r>
            <a:endParaRPr lang="en-US" sz="1800" b="0" strike="noStrike" spc="-1">
              <a:latin typeface="Arial"/>
            </a:endParaRPr>
          </a:p>
          <a:p>
            <a:pPr marL="720">
              <a:lnSpc>
                <a:spcPct val="100000"/>
              </a:lnSpc>
              <a:spcAft>
                <a:spcPts val="1414"/>
              </a:spcAft>
            </a:pPr>
            <a:r>
              <a:rPr lang="en-US" sz="1800" b="0" strike="noStrike" spc="-1">
                <a:solidFill>
                  <a:srgbClr val="127622"/>
                </a:solidFill>
                <a:highlight>
                  <a:srgbClr val="FFFFFF"/>
                </a:highlight>
                <a:latin typeface="Noto Sans Regular"/>
                <a:ea typeface="DejaVu Sans"/>
              </a:rPr>
              <a:t>New cell yes</a:t>
            </a:r>
            <a:endParaRPr lang="en-US" sz="1800" b="0" strike="noStrike" spc="-1">
              <a:latin typeface="Arial"/>
            </a:endParaRPr>
          </a:p>
          <a:p>
            <a:pPr marL="720">
              <a:lnSpc>
                <a:spcPct val="100000"/>
              </a:lnSpc>
              <a:spcAft>
                <a:spcPts val="1414"/>
              </a:spcAft>
            </a:pPr>
            <a:r>
              <a:rPr lang="en-US" sz="1800" b="0" strike="noStrike" spc="-1">
                <a:solidFill>
                  <a:srgbClr val="127622"/>
                </a:solidFill>
                <a:highlight>
                  <a:srgbClr val="FFFFFF"/>
                </a:highlight>
                <a:latin typeface="Noto Sans Regular"/>
                <a:ea typeface="DejaVu Sans"/>
              </a:rPr>
              <a:t>New cell no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05" name="CustomShape 4"/>
          <p:cNvSpPr/>
          <p:nvPr/>
        </p:nvSpPr>
        <p:spPr>
          <a:xfrm>
            <a:off x="182880" y="182880"/>
            <a:ext cx="2101680" cy="856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55308D"/>
                </a:solidFill>
                <a:latin typeface="Arial"/>
                <a:ea typeface="DejaVu Sans"/>
              </a:rPr>
              <a:t>Numeric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FF8000"/>
                </a:solidFill>
                <a:latin typeface="Arial"/>
                <a:ea typeface="DejaVu Sans"/>
              </a:rPr>
              <a:t>Categorical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127622"/>
                </a:solidFill>
                <a:latin typeface="Arial"/>
                <a:ea typeface="DejaVu Sans"/>
              </a:rPr>
              <a:t>Binary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206" name="Picture 205"/>
          <p:cNvPicPr/>
          <p:nvPr/>
        </p:nvPicPr>
        <p:blipFill>
          <a:blip r:embed="rId5"/>
          <a:stretch/>
        </p:blipFill>
        <p:spPr>
          <a:xfrm>
            <a:off x="2753280" y="2103120"/>
            <a:ext cx="3463560" cy="2568600"/>
          </a:xfrm>
          <a:prstGeom prst="rect">
            <a:avLst/>
          </a:prstGeom>
          <a:ln>
            <a:noFill/>
          </a:ln>
        </p:spPr>
      </p:pic>
      <p:pic>
        <p:nvPicPr>
          <p:cNvPr id="207" name="Picture 206"/>
          <p:cNvPicPr/>
          <p:nvPr/>
        </p:nvPicPr>
        <p:blipFill>
          <a:blip r:embed="rId6"/>
          <a:stretch/>
        </p:blipFill>
        <p:spPr>
          <a:xfrm>
            <a:off x="6405120" y="2103120"/>
            <a:ext cx="3452760" cy="2559240"/>
          </a:xfrm>
          <a:prstGeom prst="rect">
            <a:avLst/>
          </a:prstGeom>
          <a:ln>
            <a:noFill/>
          </a:ln>
        </p:spPr>
      </p:pic>
      <p:pic>
        <p:nvPicPr>
          <p:cNvPr id="2" name="14 eq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0960" y="6827837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99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CustomShape 1"/>
          <p:cNvSpPr/>
          <p:nvPr/>
        </p:nvSpPr>
        <p:spPr>
          <a:xfrm>
            <a:off x="1645920" y="301320"/>
            <a:ext cx="6307920" cy="956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09" name="Picture 89_12"/>
          <p:cNvPicPr/>
          <p:nvPr/>
        </p:nvPicPr>
        <p:blipFill>
          <a:blip r:embed="rId4"/>
          <a:stretch/>
        </p:blipFill>
        <p:spPr>
          <a:xfrm>
            <a:off x="8930160" y="274320"/>
            <a:ext cx="943200" cy="943200"/>
          </a:xfrm>
          <a:prstGeom prst="rect">
            <a:avLst/>
          </a:prstGeom>
          <a:ln>
            <a:noFill/>
          </a:ln>
        </p:spPr>
      </p:pic>
      <p:sp>
        <p:nvSpPr>
          <p:cNvPr id="210" name="CustomShape 2"/>
          <p:cNvSpPr/>
          <p:nvPr/>
        </p:nvSpPr>
        <p:spPr>
          <a:xfrm>
            <a:off x="529560" y="0"/>
            <a:ext cx="9070200" cy="1260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4900" b="0" strike="noStrike" spc="-1">
                <a:solidFill>
                  <a:srgbClr val="006699"/>
                </a:solidFill>
                <a:latin typeface="Arial"/>
                <a:ea typeface="DejaVu Sans"/>
              </a:rPr>
              <a:t>Customer Service Data</a:t>
            </a:r>
            <a:endParaRPr lang="en-US" sz="4900" b="0" strike="noStrike" spc="-1">
              <a:latin typeface="Arial"/>
            </a:endParaRPr>
          </a:p>
        </p:txBody>
      </p:sp>
      <p:sp>
        <p:nvSpPr>
          <p:cNvPr id="211" name="CustomShape 3"/>
          <p:cNvSpPr/>
          <p:nvPr/>
        </p:nvSpPr>
        <p:spPr>
          <a:xfrm>
            <a:off x="365760" y="1463040"/>
            <a:ext cx="3107520" cy="4479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marL="720">
              <a:lnSpc>
                <a:spcPct val="100000"/>
              </a:lnSpc>
              <a:spcAft>
                <a:spcPts val="1414"/>
              </a:spcAft>
            </a:pPr>
            <a:r>
              <a:rPr lang="en-US" sz="1800" b="0" strike="noStrike" spc="-1">
                <a:solidFill>
                  <a:srgbClr val="55308D"/>
                </a:solidFill>
                <a:highlight>
                  <a:srgbClr val="FFFFFF"/>
                </a:highlight>
                <a:latin typeface="Noto Sans Regular"/>
                <a:ea typeface="DejaVu Sans"/>
              </a:rPr>
              <a:t>Referrals</a:t>
            </a:r>
            <a:endParaRPr lang="en-US" sz="1800" b="0" strike="noStrike" spc="-1">
              <a:latin typeface="Arial"/>
            </a:endParaRPr>
          </a:p>
          <a:p>
            <a:pPr marL="720">
              <a:lnSpc>
                <a:spcPct val="100000"/>
              </a:lnSpc>
              <a:spcAft>
                <a:spcPts val="1414"/>
              </a:spcAft>
            </a:pPr>
            <a:r>
              <a:rPr lang="en-US" sz="1800" b="0" strike="noStrike" spc="-1">
                <a:solidFill>
                  <a:srgbClr val="55308D"/>
                </a:solidFill>
                <a:highlight>
                  <a:srgbClr val="FFFFFF"/>
                </a:highlight>
                <a:latin typeface="Noto Sans Regular"/>
                <a:ea typeface="DejaVu Sans"/>
              </a:rPr>
              <a:t>Retention calls</a:t>
            </a:r>
            <a:endParaRPr lang="en-US" sz="1800" b="0" strike="noStrike" spc="-1">
              <a:latin typeface="Arial"/>
            </a:endParaRPr>
          </a:p>
          <a:p>
            <a:pPr marL="720">
              <a:lnSpc>
                <a:spcPct val="100000"/>
              </a:lnSpc>
              <a:spcAft>
                <a:spcPts val="1414"/>
              </a:spcAft>
            </a:pPr>
            <a:r>
              <a:rPr lang="en-US" sz="1800" b="0" strike="noStrike" spc="-1">
                <a:solidFill>
                  <a:srgbClr val="55308D"/>
                </a:solidFill>
                <a:highlight>
                  <a:srgbClr val="FFFFFF"/>
                </a:highlight>
                <a:latin typeface="Noto Sans Regular"/>
                <a:ea typeface="DejaVu Sans"/>
              </a:rPr>
              <a:t>Retention offers accepted</a:t>
            </a:r>
            <a:endParaRPr lang="en-US" sz="1800" b="0" strike="noStrike" spc="-1">
              <a:latin typeface="Arial"/>
            </a:endParaRPr>
          </a:p>
          <a:p>
            <a:pPr marL="720">
              <a:lnSpc>
                <a:spcPct val="100000"/>
              </a:lnSpc>
              <a:spcAft>
                <a:spcPts val="1414"/>
              </a:spcAft>
            </a:pPr>
            <a:r>
              <a:rPr lang="en-US" sz="1800" b="0" strike="noStrike" spc="-1">
                <a:solidFill>
                  <a:srgbClr val="127622"/>
                </a:solidFill>
                <a:highlight>
                  <a:srgbClr val="FFFFFF"/>
                </a:highlight>
                <a:latin typeface="Noto Sans Regular"/>
                <a:ea typeface="DejaVu Sans"/>
              </a:rPr>
              <a:t>Retention call made*</a:t>
            </a:r>
            <a:endParaRPr lang="en-US" sz="1800" b="0" strike="noStrike" spc="-1">
              <a:latin typeface="Arial"/>
            </a:endParaRPr>
          </a:p>
          <a:p>
            <a:pPr marL="720">
              <a:lnSpc>
                <a:spcPct val="100000"/>
              </a:lnSpc>
              <a:spcAft>
                <a:spcPts val="1414"/>
              </a:spcAft>
            </a:pPr>
            <a:r>
              <a:rPr lang="en-US" sz="1800" b="0" strike="noStrike" spc="-1">
                <a:solidFill>
                  <a:srgbClr val="127622"/>
                </a:solidFill>
                <a:highlight>
                  <a:srgbClr val="FFFFFF"/>
                </a:highlight>
                <a:latin typeface="Noto Sans Regular"/>
                <a:ea typeface="DejaVu Sans"/>
              </a:rPr>
              <a:t>Orders by mail</a:t>
            </a:r>
            <a:endParaRPr lang="en-US" sz="1800" b="0" strike="noStrike" spc="-1">
              <a:latin typeface="Arial"/>
            </a:endParaRPr>
          </a:p>
          <a:p>
            <a:pPr marL="720">
              <a:lnSpc>
                <a:spcPct val="100000"/>
              </a:lnSpc>
              <a:spcAft>
                <a:spcPts val="1414"/>
              </a:spcAft>
            </a:pPr>
            <a:r>
              <a:rPr lang="en-US" sz="1800" b="0" strike="noStrike" spc="-1">
                <a:solidFill>
                  <a:srgbClr val="127622"/>
                </a:solidFill>
                <a:highlight>
                  <a:srgbClr val="FFFFFF"/>
                </a:highlight>
                <a:latin typeface="Noto Sans Regular"/>
                <a:ea typeface="DejaVu Sans"/>
              </a:rPr>
              <a:t>Responds to mail</a:t>
            </a:r>
            <a:endParaRPr lang="en-US" sz="1800" b="0" strike="noStrike" spc="-1">
              <a:latin typeface="Arial"/>
            </a:endParaRPr>
          </a:p>
          <a:p>
            <a:pPr marL="720">
              <a:lnSpc>
                <a:spcPct val="100000"/>
              </a:lnSpc>
              <a:spcAft>
                <a:spcPts val="1414"/>
              </a:spcAft>
            </a:pPr>
            <a:r>
              <a:rPr lang="en-US" sz="1800" b="0" strike="noStrike" spc="-1">
                <a:solidFill>
                  <a:srgbClr val="127622"/>
                </a:solidFill>
                <a:highlight>
                  <a:srgbClr val="FFFFFF"/>
                </a:highlight>
                <a:latin typeface="Noto Sans Regular"/>
                <a:ea typeface="DejaVu Sans"/>
              </a:rPr>
              <a:t>Unsubscribed from mail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12" name="CustomShape 4"/>
          <p:cNvSpPr/>
          <p:nvPr/>
        </p:nvSpPr>
        <p:spPr>
          <a:xfrm>
            <a:off x="182880" y="182880"/>
            <a:ext cx="2101680" cy="856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55308D"/>
                </a:solidFill>
                <a:latin typeface="Arial"/>
                <a:ea typeface="DejaVu Sans"/>
              </a:rPr>
              <a:t>Numeric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FF8000"/>
                </a:solidFill>
                <a:latin typeface="Arial"/>
                <a:ea typeface="DejaVu Sans"/>
              </a:rPr>
              <a:t>Categorical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127622"/>
                </a:solidFill>
                <a:latin typeface="Arial"/>
                <a:ea typeface="DejaVu Sans"/>
              </a:rPr>
              <a:t>Binary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213" name="Picture 212"/>
          <p:cNvPicPr/>
          <p:nvPr/>
        </p:nvPicPr>
        <p:blipFill>
          <a:blip r:embed="rId5"/>
          <a:stretch/>
        </p:blipFill>
        <p:spPr>
          <a:xfrm>
            <a:off x="4937760" y="1280160"/>
            <a:ext cx="3290760" cy="1656720"/>
          </a:xfrm>
          <a:prstGeom prst="rect">
            <a:avLst/>
          </a:prstGeom>
          <a:ln>
            <a:noFill/>
          </a:ln>
        </p:spPr>
      </p:pic>
      <p:pic>
        <p:nvPicPr>
          <p:cNvPr id="214" name="Picture 213"/>
          <p:cNvPicPr/>
          <p:nvPr/>
        </p:nvPicPr>
        <p:blipFill>
          <a:blip r:embed="rId6"/>
          <a:stretch/>
        </p:blipFill>
        <p:spPr>
          <a:xfrm>
            <a:off x="5244840" y="3114000"/>
            <a:ext cx="3534120" cy="2612160"/>
          </a:xfrm>
          <a:prstGeom prst="rect">
            <a:avLst/>
          </a:prstGeom>
          <a:ln>
            <a:noFill/>
          </a:ln>
        </p:spPr>
      </p:pic>
      <p:pic>
        <p:nvPicPr>
          <p:cNvPr id="2" name="15 service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0960" y="6904037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980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CustomShape 1"/>
          <p:cNvSpPr/>
          <p:nvPr/>
        </p:nvSpPr>
        <p:spPr>
          <a:xfrm>
            <a:off x="365760" y="4023360"/>
            <a:ext cx="9357480" cy="3381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6" name="CustomShape 2"/>
          <p:cNvSpPr/>
          <p:nvPr/>
        </p:nvSpPr>
        <p:spPr>
          <a:xfrm>
            <a:off x="360000" y="5220000"/>
            <a:ext cx="9357480" cy="1977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7" name="CustomShape 3"/>
          <p:cNvSpPr/>
          <p:nvPr/>
        </p:nvSpPr>
        <p:spPr>
          <a:xfrm>
            <a:off x="2236320" y="4015080"/>
            <a:ext cx="6939720" cy="835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en-US" sz="5400" b="0" strike="noStrike" spc="-1">
                <a:solidFill>
                  <a:srgbClr val="2A6099"/>
                </a:solidFill>
                <a:latin typeface="Noto Sans Light"/>
                <a:ea typeface="DejaVu Sans"/>
              </a:rPr>
              <a:t>Data Preparation</a:t>
            </a:r>
            <a:endParaRPr lang="en-US" sz="5400" b="0" strike="noStrike" spc="-1">
              <a:latin typeface="Arial"/>
            </a:endParaRPr>
          </a:p>
        </p:txBody>
      </p:sp>
      <p:pic>
        <p:nvPicPr>
          <p:cNvPr id="218" name="Picture 89_6"/>
          <p:cNvPicPr/>
          <p:nvPr/>
        </p:nvPicPr>
        <p:blipFill>
          <a:blip r:embed="rId4"/>
          <a:stretch/>
        </p:blipFill>
        <p:spPr>
          <a:xfrm>
            <a:off x="8930160" y="274320"/>
            <a:ext cx="943200" cy="943200"/>
          </a:xfrm>
          <a:prstGeom prst="rect">
            <a:avLst/>
          </a:prstGeom>
          <a:ln>
            <a:noFill/>
          </a:ln>
        </p:spPr>
      </p:pic>
      <p:pic>
        <p:nvPicPr>
          <p:cNvPr id="219" name="Picture 218"/>
          <p:cNvPicPr/>
          <p:nvPr/>
        </p:nvPicPr>
        <p:blipFill>
          <a:blip r:embed="rId5"/>
          <a:stretch/>
        </p:blipFill>
        <p:spPr>
          <a:xfrm>
            <a:off x="3566160" y="522000"/>
            <a:ext cx="3107520" cy="3042720"/>
          </a:xfrm>
          <a:prstGeom prst="rect">
            <a:avLst/>
          </a:prstGeom>
          <a:ln>
            <a:noFill/>
          </a:ln>
        </p:spPr>
      </p:pic>
      <p:sp>
        <p:nvSpPr>
          <p:cNvPr id="220" name="Line 4"/>
          <p:cNvSpPr/>
          <p:nvPr/>
        </p:nvSpPr>
        <p:spPr>
          <a:xfrm>
            <a:off x="4572000" y="822960"/>
            <a:ext cx="1188720" cy="822960"/>
          </a:xfrm>
          <a:prstGeom prst="line">
            <a:avLst/>
          </a:prstGeom>
          <a:ln w="203040">
            <a:solidFill>
              <a:srgbClr val="81D41A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91160" tIns="146160" rIns="191160" bIns="146160" anchor="ctr" anchorCtr="1">
            <a:noAutofit/>
          </a:bodyPr>
          <a:lstStyle/>
          <a:p>
            <a:pPr algn="ctr"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</p:txBody>
      </p:sp>
      <p:sp>
        <p:nvSpPr>
          <p:cNvPr id="221" name="CustomShape 5"/>
          <p:cNvSpPr/>
          <p:nvPr/>
        </p:nvSpPr>
        <p:spPr>
          <a:xfrm>
            <a:off x="3357720" y="5128560"/>
            <a:ext cx="3656520" cy="2094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2A6099"/>
                </a:solidFill>
                <a:latin typeface="Noto Sans Light"/>
                <a:ea typeface="DejaVu Sans"/>
              </a:rPr>
              <a:t>1. Reading/Cleaning Data 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2A6099"/>
                </a:solidFill>
                <a:latin typeface="Noto Sans Light"/>
                <a:ea typeface="DejaVu Sans"/>
              </a:rPr>
              <a:t>2. Handling Missing Values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2A6099"/>
                </a:solidFill>
                <a:latin typeface="Noto Sans Light"/>
                <a:ea typeface="DejaVu Sans"/>
              </a:rPr>
              <a:t>3. Dimensionality Reduction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2A6099"/>
                </a:solidFill>
                <a:latin typeface="Noto Sans Light"/>
                <a:ea typeface="DejaVu Sans"/>
              </a:rPr>
              <a:t>4. Feature Engineering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2A6099"/>
                </a:solidFill>
                <a:latin typeface="Noto Sans Light"/>
                <a:ea typeface="DejaVu Sans"/>
              </a:rPr>
              <a:t>	- Usage/Subscription PCA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2A6099"/>
                </a:solidFill>
                <a:latin typeface="Noto Sans Light"/>
                <a:ea typeface="DejaVu Sans"/>
              </a:rPr>
              <a:t>	- Low Minutes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2A6099"/>
                </a:solidFill>
                <a:latin typeface="Noto Sans Light"/>
                <a:ea typeface="DejaVu Sans"/>
              </a:rPr>
              <a:t>	- Area Code → Region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2" name="16 data prep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0960" y="689268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14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CustomShape 1"/>
          <p:cNvSpPr/>
          <p:nvPr/>
        </p:nvSpPr>
        <p:spPr>
          <a:xfrm>
            <a:off x="360000" y="301320"/>
            <a:ext cx="9357480" cy="956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23" name="Picture 89_14"/>
          <p:cNvPicPr/>
          <p:nvPr/>
        </p:nvPicPr>
        <p:blipFill>
          <a:blip r:embed="rId4"/>
          <a:stretch/>
        </p:blipFill>
        <p:spPr>
          <a:xfrm>
            <a:off x="8930160" y="274320"/>
            <a:ext cx="943200" cy="943200"/>
          </a:xfrm>
          <a:prstGeom prst="rect">
            <a:avLst/>
          </a:prstGeom>
          <a:ln>
            <a:noFill/>
          </a:ln>
        </p:spPr>
      </p:pic>
      <p:sp>
        <p:nvSpPr>
          <p:cNvPr id="224" name="CustomShape 2"/>
          <p:cNvSpPr/>
          <p:nvPr/>
        </p:nvSpPr>
        <p:spPr>
          <a:xfrm>
            <a:off x="0" y="18000"/>
            <a:ext cx="9070200" cy="1260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4900" b="0" strike="noStrike" spc="-1">
                <a:solidFill>
                  <a:srgbClr val="006699"/>
                </a:solidFill>
                <a:latin typeface="Arial"/>
                <a:ea typeface="DejaVu Sans"/>
              </a:rPr>
              <a:t>Reading/Cleaning Data</a:t>
            </a:r>
            <a:endParaRPr lang="en-US" sz="4900" b="0" strike="noStrike" spc="-1">
              <a:latin typeface="Arial"/>
            </a:endParaRPr>
          </a:p>
        </p:txBody>
      </p:sp>
      <p:sp>
        <p:nvSpPr>
          <p:cNvPr id="225" name="CustomShape 3"/>
          <p:cNvSpPr/>
          <p:nvPr/>
        </p:nvSpPr>
        <p:spPr>
          <a:xfrm>
            <a:off x="731520" y="2103120"/>
            <a:ext cx="8685360" cy="3198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>
              <a:lnSpc>
                <a:spcPct val="100000"/>
              </a:lnSpc>
              <a:spcAft>
                <a:spcPts val="1414"/>
              </a:spcAft>
            </a:pPr>
            <a:r>
              <a:rPr lang="en-US" sz="2200" b="0" strike="noStrike" spc="-1">
                <a:solidFill>
                  <a:srgbClr val="000000"/>
                </a:solidFill>
                <a:highlight>
                  <a:srgbClr val="FFFFFF"/>
                </a:highlight>
                <a:latin typeface="Noto Sans Regular"/>
                <a:ea typeface="DejaVu Sans"/>
              </a:rPr>
              <a:t>Step 1 - Read source data from .csv file</a:t>
            </a:r>
            <a:endParaRPr lang="en-US" sz="22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r>
              <a:rPr lang="en-US" sz="2200" b="0" strike="noStrike" spc="-1">
                <a:solidFill>
                  <a:srgbClr val="000000"/>
                </a:solidFill>
                <a:highlight>
                  <a:srgbClr val="FFFFFF"/>
                </a:highlight>
                <a:latin typeface="Noto Sans Regular"/>
                <a:ea typeface="DejaVu Sans"/>
              </a:rPr>
              <a:t>Step 2 - Rename ‘Column 45’ to ‘PRZM_NUM’</a:t>
            </a:r>
            <a:endParaRPr lang="en-US" sz="22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r>
              <a:rPr lang="en-US" sz="2200" b="0" strike="noStrike" spc="-1">
                <a:solidFill>
                  <a:srgbClr val="000000"/>
                </a:solidFill>
                <a:highlight>
                  <a:srgbClr val="FFFFFF"/>
                </a:highlight>
                <a:latin typeface="Noto Sans Regular"/>
                <a:ea typeface="DejaVu Sans"/>
              </a:rPr>
              <a:t>Step 3 - Create factor and integer fields from CHURN</a:t>
            </a:r>
            <a:endParaRPr lang="en-US" sz="22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r>
              <a:rPr lang="en-US" sz="2200" b="0" strike="noStrike" spc="-1">
                <a:solidFill>
                  <a:srgbClr val="000000"/>
                </a:solidFill>
                <a:highlight>
                  <a:srgbClr val="FFFFFF"/>
                </a:highlight>
                <a:latin typeface="Noto Sans Regular"/>
                <a:ea typeface="DejaVu Sans"/>
              </a:rPr>
              <a:t>Step 4 - Create categorical fields for marital status, occupation, and location type (PRZM)</a:t>
            </a:r>
            <a:endParaRPr lang="en-US" sz="22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r>
              <a:rPr lang="en-US" sz="2200" b="0" strike="noStrike" spc="-1">
                <a:solidFill>
                  <a:srgbClr val="000000"/>
                </a:solidFill>
                <a:highlight>
                  <a:srgbClr val="FFFFFF"/>
                </a:highlight>
                <a:latin typeface="Noto Sans Regular"/>
                <a:ea typeface="DejaVu Sans"/>
              </a:rPr>
              <a:t>Step 5 - Drop redundant columns</a:t>
            </a:r>
            <a:endParaRPr lang="en-US" sz="2200" b="0" strike="noStrike" spc="-1">
              <a:latin typeface="Arial"/>
            </a:endParaRPr>
          </a:p>
        </p:txBody>
      </p:sp>
      <p:pic>
        <p:nvPicPr>
          <p:cNvPr id="2" name="17 read&amp;clean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5200" y="6827837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721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CustomShape 1"/>
          <p:cNvSpPr/>
          <p:nvPr/>
        </p:nvSpPr>
        <p:spPr>
          <a:xfrm>
            <a:off x="360000" y="301320"/>
            <a:ext cx="9357480" cy="956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27" name="Picture 89_16"/>
          <p:cNvPicPr/>
          <p:nvPr/>
        </p:nvPicPr>
        <p:blipFill>
          <a:blip r:embed="rId4"/>
          <a:stretch/>
        </p:blipFill>
        <p:spPr>
          <a:xfrm>
            <a:off x="8930160" y="274320"/>
            <a:ext cx="943200" cy="943200"/>
          </a:xfrm>
          <a:prstGeom prst="rect">
            <a:avLst/>
          </a:prstGeom>
          <a:ln>
            <a:noFill/>
          </a:ln>
        </p:spPr>
      </p:pic>
      <p:sp>
        <p:nvSpPr>
          <p:cNvPr id="228" name="CustomShape 2"/>
          <p:cNvSpPr/>
          <p:nvPr/>
        </p:nvSpPr>
        <p:spPr>
          <a:xfrm>
            <a:off x="0" y="18000"/>
            <a:ext cx="9070200" cy="1260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4900" b="0" strike="noStrike" spc="-1">
                <a:solidFill>
                  <a:srgbClr val="006699"/>
                </a:solidFill>
                <a:latin typeface="Arial"/>
                <a:ea typeface="DejaVu Sans"/>
              </a:rPr>
              <a:t>Handling Missing Values</a:t>
            </a:r>
            <a:endParaRPr lang="en-US" sz="4900" b="0" strike="noStrike" spc="-1">
              <a:latin typeface="Arial"/>
            </a:endParaRPr>
          </a:p>
        </p:txBody>
      </p:sp>
      <p:sp>
        <p:nvSpPr>
          <p:cNvPr id="229" name="CustomShape 3"/>
          <p:cNvSpPr/>
          <p:nvPr/>
        </p:nvSpPr>
        <p:spPr>
          <a:xfrm>
            <a:off x="365760" y="1920240"/>
            <a:ext cx="3107520" cy="3016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marL="720">
              <a:lnSpc>
                <a:spcPct val="100000"/>
              </a:lnSpc>
              <a:spcAft>
                <a:spcPts val="1414"/>
              </a:spcAft>
            </a:pPr>
            <a:r>
              <a:rPr lang="en-US" sz="1400" b="0" u="sng" strike="noStrike" spc="-1">
                <a:solidFill>
                  <a:srgbClr val="000000"/>
                </a:solidFill>
                <a:highlight>
                  <a:srgbClr val="FFFFFF"/>
                </a:highlight>
                <a:uFillTx/>
                <a:latin typeface="Noto Sans Regular"/>
                <a:ea typeface="DejaVu Sans"/>
              </a:rPr>
              <a:t>Fill with median of non-null values</a:t>
            </a:r>
            <a:endParaRPr lang="en-US" sz="1400" b="0" strike="noStrike" spc="-1">
              <a:latin typeface="Arial"/>
            </a:endParaRPr>
          </a:p>
          <a:p>
            <a:pPr marL="720" algn="ctr">
              <a:lnSpc>
                <a:spcPct val="100000"/>
              </a:lnSpc>
              <a:spcAft>
                <a:spcPts val="1414"/>
              </a:spcAft>
            </a:pPr>
            <a:endParaRPr lang="en-US" sz="1400" b="0" strike="noStrike" spc="-1">
              <a:latin typeface="Arial"/>
            </a:endParaRPr>
          </a:p>
          <a:p>
            <a:pPr marL="720" algn="ctr">
              <a:lnSpc>
                <a:spcPct val="100000"/>
              </a:lnSpc>
              <a:spcAft>
                <a:spcPts val="1414"/>
              </a:spcAft>
            </a:pPr>
            <a:r>
              <a:rPr lang="en-US" sz="1400" b="0" strike="noStrike" spc="-1">
                <a:solidFill>
                  <a:srgbClr val="000000"/>
                </a:solidFill>
                <a:highlight>
                  <a:srgbClr val="FFFFFF"/>
                </a:highlight>
                <a:latin typeface="Noto Sans Regular"/>
                <a:ea typeface="DejaVu Sans"/>
              </a:rPr>
              <a:t>REVENUE</a:t>
            </a:r>
            <a:endParaRPr lang="en-US" sz="1400" b="0" strike="noStrike" spc="-1">
              <a:latin typeface="Arial"/>
            </a:endParaRPr>
          </a:p>
          <a:p>
            <a:pPr marL="720" algn="ctr">
              <a:lnSpc>
                <a:spcPct val="100000"/>
              </a:lnSpc>
              <a:spcAft>
                <a:spcPts val="1414"/>
              </a:spcAft>
            </a:pPr>
            <a:r>
              <a:rPr lang="en-US" sz="1400" b="0" strike="noStrike" spc="-1">
                <a:solidFill>
                  <a:srgbClr val="000000"/>
                </a:solidFill>
                <a:highlight>
                  <a:srgbClr val="FFFFFF"/>
                </a:highlight>
                <a:latin typeface="Noto Sans Regular"/>
                <a:ea typeface="DejaVu Sans"/>
              </a:rPr>
              <a:t>MOU</a:t>
            </a:r>
            <a:endParaRPr lang="en-US" sz="1400" b="0" strike="noStrike" spc="-1">
              <a:latin typeface="Arial"/>
            </a:endParaRPr>
          </a:p>
          <a:p>
            <a:pPr marL="720" algn="ctr">
              <a:lnSpc>
                <a:spcPct val="100000"/>
              </a:lnSpc>
              <a:spcAft>
                <a:spcPts val="1414"/>
              </a:spcAft>
            </a:pPr>
            <a:r>
              <a:rPr lang="en-US" sz="1400" b="0" strike="noStrike" spc="-1">
                <a:solidFill>
                  <a:srgbClr val="000000"/>
                </a:solidFill>
                <a:highlight>
                  <a:srgbClr val="FFFFFF"/>
                </a:highlight>
                <a:latin typeface="Noto Sans Regular"/>
                <a:ea typeface="DejaVu Sans"/>
              </a:rPr>
              <a:t>RECCHRGE</a:t>
            </a:r>
            <a:endParaRPr lang="en-US" sz="1400" b="0" strike="noStrike" spc="-1">
              <a:latin typeface="Arial"/>
            </a:endParaRPr>
          </a:p>
          <a:p>
            <a:pPr marL="720" algn="ctr">
              <a:lnSpc>
                <a:spcPct val="100000"/>
              </a:lnSpc>
              <a:spcAft>
                <a:spcPts val="1414"/>
              </a:spcAft>
            </a:pPr>
            <a:r>
              <a:rPr lang="en-US" sz="1400" b="0" strike="noStrike" spc="-1">
                <a:solidFill>
                  <a:srgbClr val="000000"/>
                </a:solidFill>
                <a:highlight>
                  <a:srgbClr val="FFFFFF"/>
                </a:highlight>
                <a:latin typeface="Noto Sans Regular"/>
                <a:ea typeface="DejaVu Sans"/>
              </a:rPr>
              <a:t>DIRECTAS</a:t>
            </a:r>
            <a:endParaRPr lang="en-US" sz="1400" b="0" strike="noStrike" spc="-1">
              <a:latin typeface="Arial"/>
            </a:endParaRPr>
          </a:p>
          <a:p>
            <a:pPr marL="720" algn="ctr">
              <a:lnSpc>
                <a:spcPct val="100000"/>
              </a:lnSpc>
              <a:spcAft>
                <a:spcPts val="1414"/>
              </a:spcAft>
            </a:pPr>
            <a:r>
              <a:rPr lang="en-US" sz="1400" b="0" strike="noStrike" spc="-1">
                <a:solidFill>
                  <a:srgbClr val="000000"/>
                </a:solidFill>
                <a:highlight>
                  <a:srgbClr val="FFFFFF"/>
                </a:highlight>
                <a:latin typeface="Noto Sans Regular"/>
                <a:ea typeface="DejaVu Sans"/>
              </a:rPr>
              <a:t>OVERAGE</a:t>
            </a:r>
            <a:endParaRPr lang="en-US" sz="1400" b="0" strike="noStrike" spc="-1">
              <a:latin typeface="Arial"/>
            </a:endParaRPr>
          </a:p>
          <a:p>
            <a:pPr marL="720" algn="ctr">
              <a:lnSpc>
                <a:spcPct val="100000"/>
              </a:lnSpc>
              <a:spcAft>
                <a:spcPts val="1414"/>
              </a:spcAft>
            </a:pPr>
            <a:r>
              <a:rPr lang="en-US" sz="1400" b="0" strike="noStrike" spc="-1">
                <a:solidFill>
                  <a:srgbClr val="000000"/>
                </a:solidFill>
                <a:highlight>
                  <a:srgbClr val="FFFFFF"/>
                </a:highlight>
                <a:latin typeface="Noto Sans Regular"/>
                <a:ea typeface="DejaVu Sans"/>
              </a:rPr>
              <a:t>ROAM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230" name="CustomShape 4"/>
          <p:cNvSpPr/>
          <p:nvPr/>
        </p:nvSpPr>
        <p:spPr>
          <a:xfrm>
            <a:off x="4297680" y="1920240"/>
            <a:ext cx="3107520" cy="4479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marL="720">
              <a:lnSpc>
                <a:spcPct val="100000"/>
              </a:lnSpc>
              <a:spcAft>
                <a:spcPts val="1414"/>
              </a:spcAft>
            </a:pPr>
            <a:r>
              <a:rPr lang="en-US" sz="1400" b="0" u="sng" strike="noStrike" spc="-1">
                <a:solidFill>
                  <a:srgbClr val="000000"/>
                </a:solidFill>
                <a:highlight>
                  <a:srgbClr val="FFFFFF"/>
                </a:highlight>
                <a:uFillTx/>
                <a:latin typeface="Noto Sans Regular"/>
                <a:ea typeface="DejaVu Sans"/>
              </a:rPr>
              <a:t>Fill with median of non-zero values</a:t>
            </a:r>
            <a:endParaRPr lang="en-US" sz="1400" b="0" strike="noStrike" spc="-1">
              <a:latin typeface="Arial"/>
            </a:endParaRPr>
          </a:p>
          <a:p>
            <a:pPr marL="720" algn="ctr">
              <a:lnSpc>
                <a:spcPct val="100000"/>
              </a:lnSpc>
              <a:spcAft>
                <a:spcPts val="1414"/>
              </a:spcAft>
            </a:pPr>
            <a:endParaRPr lang="en-US" sz="1400" b="0" strike="noStrike" spc="-1">
              <a:latin typeface="Arial"/>
            </a:endParaRPr>
          </a:p>
          <a:p>
            <a:pPr marL="720" algn="ctr">
              <a:lnSpc>
                <a:spcPct val="100000"/>
              </a:lnSpc>
              <a:spcAft>
                <a:spcPts val="1414"/>
              </a:spcAft>
            </a:pPr>
            <a:r>
              <a:rPr lang="en-US" sz="1400" b="0" strike="noStrike" spc="-1">
                <a:solidFill>
                  <a:srgbClr val="000000"/>
                </a:solidFill>
                <a:highlight>
                  <a:srgbClr val="FFFFFF"/>
                </a:highlight>
                <a:latin typeface="Noto Sans Regular"/>
                <a:ea typeface="DejaVu Sans"/>
              </a:rPr>
              <a:t>AGE1</a:t>
            </a:r>
            <a:endParaRPr lang="en-US" sz="1400" b="0" strike="noStrike" spc="-1">
              <a:latin typeface="Arial"/>
            </a:endParaRPr>
          </a:p>
          <a:p>
            <a:pPr marL="720" algn="ctr">
              <a:lnSpc>
                <a:spcPct val="100000"/>
              </a:lnSpc>
              <a:spcAft>
                <a:spcPts val="1414"/>
              </a:spcAft>
            </a:pPr>
            <a:r>
              <a:rPr lang="en-US" sz="1400" b="0" strike="noStrike" spc="-1">
                <a:solidFill>
                  <a:srgbClr val="000000"/>
                </a:solidFill>
                <a:highlight>
                  <a:srgbClr val="FFFFFF"/>
                </a:highlight>
                <a:latin typeface="Noto Sans Regular"/>
                <a:ea typeface="DejaVu Sans"/>
              </a:rPr>
              <a:t>AGE2</a:t>
            </a:r>
            <a:endParaRPr lang="en-US" sz="1400" b="0" strike="noStrike" spc="-1">
              <a:latin typeface="Arial"/>
            </a:endParaRPr>
          </a:p>
          <a:p>
            <a:pPr marL="720" algn="ctr">
              <a:lnSpc>
                <a:spcPct val="100000"/>
              </a:lnSpc>
              <a:spcAft>
                <a:spcPts val="1414"/>
              </a:spcAft>
            </a:pPr>
            <a:r>
              <a:rPr lang="en-US" sz="1400" b="0" strike="noStrike" spc="-1">
                <a:solidFill>
                  <a:srgbClr val="000000"/>
                </a:solidFill>
                <a:highlight>
                  <a:srgbClr val="FFFFFF"/>
                </a:highlight>
                <a:latin typeface="Noto Sans Regular"/>
                <a:ea typeface="DejaVu Sans"/>
              </a:rPr>
              <a:t>INCOME</a:t>
            </a:r>
            <a:endParaRPr lang="en-US" sz="1400" b="0" strike="noStrike" spc="-1">
              <a:latin typeface="Arial"/>
            </a:endParaRPr>
          </a:p>
          <a:p>
            <a:pPr marL="720" algn="ctr">
              <a:lnSpc>
                <a:spcPct val="100000"/>
              </a:lnSpc>
              <a:spcAft>
                <a:spcPts val="1414"/>
              </a:spcAft>
            </a:pPr>
            <a:r>
              <a:rPr lang="en-US" sz="1400" b="0" strike="noStrike" spc="-1">
                <a:solidFill>
                  <a:srgbClr val="000000"/>
                </a:solidFill>
                <a:highlight>
                  <a:srgbClr val="FFFFFF"/>
                </a:highlight>
                <a:latin typeface="Noto Sans Regular"/>
                <a:ea typeface="DejaVu Sans"/>
              </a:rPr>
              <a:t>SETPRC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231" name="CustomShape 5"/>
          <p:cNvSpPr/>
          <p:nvPr/>
        </p:nvSpPr>
        <p:spPr>
          <a:xfrm>
            <a:off x="8321040" y="1920240"/>
            <a:ext cx="1187280" cy="2833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marL="720">
              <a:lnSpc>
                <a:spcPct val="100000"/>
              </a:lnSpc>
              <a:spcAft>
                <a:spcPts val="1414"/>
              </a:spcAft>
            </a:pPr>
            <a:r>
              <a:rPr lang="en-US" sz="1400" b="0" u="sng" strike="noStrike" spc="-1">
                <a:solidFill>
                  <a:srgbClr val="000000"/>
                </a:solidFill>
                <a:highlight>
                  <a:srgbClr val="FFFFFF"/>
                </a:highlight>
                <a:uFillTx/>
                <a:latin typeface="Noto Sans Regular"/>
                <a:ea typeface="DejaVu Sans"/>
              </a:rPr>
              <a:t>Fill with zero</a:t>
            </a:r>
            <a:endParaRPr lang="en-US" sz="1400" b="0" strike="noStrike" spc="-1">
              <a:latin typeface="Arial"/>
            </a:endParaRPr>
          </a:p>
          <a:p>
            <a:pPr marL="720" algn="ctr">
              <a:lnSpc>
                <a:spcPct val="100000"/>
              </a:lnSpc>
              <a:spcAft>
                <a:spcPts val="1414"/>
              </a:spcAft>
            </a:pPr>
            <a:endParaRPr lang="en-US" sz="1400" b="0" strike="noStrike" spc="-1">
              <a:latin typeface="Arial"/>
            </a:endParaRPr>
          </a:p>
          <a:p>
            <a:pPr marL="720" algn="ctr">
              <a:lnSpc>
                <a:spcPct val="100000"/>
              </a:lnSpc>
              <a:spcAft>
                <a:spcPts val="1414"/>
              </a:spcAft>
            </a:pPr>
            <a:r>
              <a:rPr lang="en-US" sz="1400" b="0" strike="noStrike" spc="-1">
                <a:solidFill>
                  <a:srgbClr val="000000"/>
                </a:solidFill>
                <a:highlight>
                  <a:srgbClr val="FFFFFF"/>
                </a:highlight>
                <a:latin typeface="Noto Sans Regular"/>
                <a:ea typeface="DejaVu Sans"/>
              </a:rPr>
              <a:t>CHANGEM</a:t>
            </a:r>
            <a:endParaRPr lang="en-US" sz="1400" b="0" strike="noStrike" spc="-1">
              <a:latin typeface="Arial"/>
            </a:endParaRPr>
          </a:p>
          <a:p>
            <a:pPr marL="720" algn="ctr">
              <a:lnSpc>
                <a:spcPct val="100000"/>
              </a:lnSpc>
              <a:spcAft>
                <a:spcPts val="1414"/>
              </a:spcAft>
            </a:pPr>
            <a:r>
              <a:rPr lang="en-US" sz="1400" b="0" strike="noStrike" spc="-1">
                <a:solidFill>
                  <a:srgbClr val="000000"/>
                </a:solidFill>
                <a:highlight>
                  <a:srgbClr val="FFFFFF"/>
                </a:highlight>
                <a:latin typeface="Noto Sans Regular"/>
                <a:ea typeface="DejaVu Sans"/>
              </a:rPr>
              <a:t>CHANGER</a:t>
            </a:r>
            <a:endParaRPr lang="en-US" sz="1400" b="0" strike="noStrike" spc="-1">
              <a:latin typeface="Arial"/>
            </a:endParaRPr>
          </a:p>
        </p:txBody>
      </p:sp>
      <p:pic>
        <p:nvPicPr>
          <p:cNvPr id="2" name="18 missing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0960" y="6827837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7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CustomShape 1"/>
          <p:cNvSpPr/>
          <p:nvPr/>
        </p:nvSpPr>
        <p:spPr>
          <a:xfrm>
            <a:off x="360000" y="301320"/>
            <a:ext cx="9357480" cy="956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33" name="Picture 89_17"/>
          <p:cNvPicPr/>
          <p:nvPr/>
        </p:nvPicPr>
        <p:blipFill>
          <a:blip r:embed="rId4"/>
          <a:stretch/>
        </p:blipFill>
        <p:spPr>
          <a:xfrm>
            <a:off x="8930160" y="274320"/>
            <a:ext cx="943200" cy="943200"/>
          </a:xfrm>
          <a:prstGeom prst="rect">
            <a:avLst/>
          </a:prstGeom>
          <a:ln>
            <a:noFill/>
          </a:ln>
        </p:spPr>
      </p:pic>
      <p:sp>
        <p:nvSpPr>
          <p:cNvPr id="234" name="CustomShape 2"/>
          <p:cNvSpPr/>
          <p:nvPr/>
        </p:nvSpPr>
        <p:spPr>
          <a:xfrm>
            <a:off x="0" y="18000"/>
            <a:ext cx="9070200" cy="1260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4900" b="0" strike="noStrike" spc="-1">
                <a:solidFill>
                  <a:srgbClr val="006699"/>
                </a:solidFill>
                <a:latin typeface="Arial"/>
                <a:ea typeface="DejaVu Sans"/>
              </a:rPr>
              <a:t>Dimensionality Reduction</a:t>
            </a:r>
            <a:endParaRPr lang="en-US" sz="4900" b="0" strike="noStrike" spc="-1">
              <a:latin typeface="Arial"/>
            </a:endParaRPr>
          </a:p>
        </p:txBody>
      </p:sp>
      <p:sp>
        <p:nvSpPr>
          <p:cNvPr id="235" name="CustomShape 3"/>
          <p:cNvSpPr/>
          <p:nvPr/>
        </p:nvSpPr>
        <p:spPr>
          <a:xfrm>
            <a:off x="640080" y="1188720"/>
            <a:ext cx="8776800" cy="1919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marL="720">
              <a:lnSpc>
                <a:spcPct val="100000"/>
              </a:lnSpc>
              <a:spcAft>
                <a:spcPts val="1414"/>
              </a:spcAft>
            </a:pPr>
            <a:r>
              <a:rPr lang="en-US" sz="2000" b="0" strike="noStrike" spc="-1">
                <a:solidFill>
                  <a:srgbClr val="000000"/>
                </a:solidFill>
                <a:highlight>
                  <a:srgbClr val="FFFFFF"/>
                </a:highlight>
                <a:latin typeface="Noto Sans Regular"/>
                <a:ea typeface="DejaVu Sans"/>
              </a:rPr>
              <a:t>Principal Component Analysis (PCA)</a:t>
            </a:r>
            <a:endParaRPr lang="en-US" sz="2000" b="0" strike="noStrike" spc="-1">
              <a:latin typeface="Arial"/>
            </a:endParaRPr>
          </a:p>
          <a:p>
            <a:pPr marL="432000" lvl="1" indent="-214920">
              <a:lnSpc>
                <a:spcPct val="100000"/>
              </a:lnSpc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300" b="0" strike="noStrike" spc="-1">
                <a:solidFill>
                  <a:srgbClr val="000000"/>
                </a:solidFill>
                <a:highlight>
                  <a:srgbClr val="FFFFFF"/>
                </a:highlight>
                <a:latin typeface="Noto Sans Regular"/>
                <a:ea typeface="DejaVu Sans"/>
              </a:rPr>
              <a:t>Combines information from multiple variables into a single value</a:t>
            </a:r>
            <a:endParaRPr lang="en-US" sz="1300" b="0" strike="noStrike" spc="-1">
              <a:latin typeface="Arial"/>
            </a:endParaRPr>
          </a:p>
          <a:p>
            <a:pPr marL="432000" lvl="1" indent="-214920">
              <a:lnSpc>
                <a:spcPct val="100000"/>
              </a:lnSpc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300" b="0" strike="noStrike" spc="-1">
                <a:solidFill>
                  <a:srgbClr val="000000"/>
                </a:solidFill>
                <a:highlight>
                  <a:srgbClr val="FFFFFF"/>
                </a:highlight>
                <a:latin typeface="Noto Sans Regular"/>
                <a:ea typeface="DejaVu Sans"/>
              </a:rPr>
              <a:t>Can quantify differences between types of customers and their experiences</a:t>
            </a:r>
            <a:endParaRPr lang="en-US" sz="1300" b="0" strike="noStrike" spc="-1">
              <a:latin typeface="Arial"/>
            </a:endParaRPr>
          </a:p>
          <a:p>
            <a:pPr marL="432000" lvl="1" indent="-214920">
              <a:lnSpc>
                <a:spcPct val="100000"/>
              </a:lnSpc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300" b="0" strike="noStrike" spc="-1">
                <a:solidFill>
                  <a:srgbClr val="000000"/>
                </a:solidFill>
                <a:highlight>
                  <a:srgbClr val="FFFFFF"/>
                </a:highlight>
                <a:latin typeface="Noto Sans Regular"/>
                <a:ea typeface="DejaVu Sans"/>
              </a:rPr>
              <a:t>Example: type of equipment</a:t>
            </a:r>
            <a:endParaRPr lang="en-US" sz="1300" b="0" strike="noStrike" spc="-1">
              <a:latin typeface="Arial"/>
            </a:endParaRPr>
          </a:p>
          <a:p>
            <a:pPr marL="432000" lvl="1" indent="-214920">
              <a:lnSpc>
                <a:spcPct val="100000"/>
              </a:lnSpc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300" b="0" strike="noStrike" spc="-1">
                <a:solidFill>
                  <a:srgbClr val="000000"/>
                </a:solidFill>
                <a:highlight>
                  <a:srgbClr val="FFFFFF"/>
                </a:highlight>
                <a:latin typeface="Noto Sans Regular"/>
                <a:ea typeface="DejaVu Sans"/>
              </a:rPr>
              <a:t>The combined information may be a better predictor of churn than any of the attributes individually</a:t>
            </a:r>
            <a:endParaRPr lang="en-US" sz="1300" b="0" strike="noStrike" spc="-1">
              <a:latin typeface="Arial"/>
            </a:endParaRPr>
          </a:p>
        </p:txBody>
      </p:sp>
      <p:pic>
        <p:nvPicPr>
          <p:cNvPr id="236" name="Picture 235"/>
          <p:cNvPicPr/>
          <p:nvPr/>
        </p:nvPicPr>
        <p:blipFill>
          <a:blip r:embed="rId5"/>
          <a:stretch/>
        </p:blipFill>
        <p:spPr>
          <a:xfrm>
            <a:off x="5387760" y="4596840"/>
            <a:ext cx="4303800" cy="741600"/>
          </a:xfrm>
          <a:prstGeom prst="rect">
            <a:avLst/>
          </a:prstGeom>
          <a:ln>
            <a:noFill/>
          </a:ln>
        </p:spPr>
      </p:pic>
      <p:pic>
        <p:nvPicPr>
          <p:cNvPr id="237" name="Picture 236"/>
          <p:cNvPicPr/>
          <p:nvPr/>
        </p:nvPicPr>
        <p:blipFill>
          <a:blip r:embed="rId6"/>
          <a:stretch/>
        </p:blipFill>
        <p:spPr>
          <a:xfrm>
            <a:off x="987120" y="3229560"/>
            <a:ext cx="3218040" cy="2713320"/>
          </a:xfrm>
          <a:prstGeom prst="rect">
            <a:avLst/>
          </a:prstGeom>
          <a:ln>
            <a:noFill/>
          </a:ln>
        </p:spPr>
      </p:pic>
      <p:sp>
        <p:nvSpPr>
          <p:cNvPr id="238" name="CustomShape 4"/>
          <p:cNvSpPr/>
          <p:nvPr/>
        </p:nvSpPr>
        <p:spPr>
          <a:xfrm>
            <a:off x="5387760" y="3657600"/>
            <a:ext cx="1187640" cy="1454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Expensive, refurbished phones with recent/multiple replacements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>
              <a:latin typeface="Arial"/>
            </a:endParaRPr>
          </a:p>
        </p:txBody>
      </p:sp>
      <p:sp>
        <p:nvSpPr>
          <p:cNvPr id="239" name="CustomShape 5"/>
          <p:cNvSpPr/>
          <p:nvPr/>
        </p:nvSpPr>
        <p:spPr>
          <a:xfrm>
            <a:off x="8537040" y="3648960"/>
            <a:ext cx="1187640" cy="111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DejaVu Sans"/>
              </a:rPr>
              <a:t>One or few good, cheap phones that have lasted a long time</a:t>
            </a:r>
            <a:endParaRPr lang="en-US" sz="1200" b="0" strike="noStrike" spc="-1">
              <a:latin typeface="Arial"/>
            </a:endParaRPr>
          </a:p>
        </p:txBody>
      </p:sp>
      <p:pic>
        <p:nvPicPr>
          <p:cNvPr id="2" name="19 dim red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5200" y="6827837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283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CustomShape 1"/>
          <p:cNvSpPr/>
          <p:nvPr/>
        </p:nvSpPr>
        <p:spPr>
          <a:xfrm>
            <a:off x="360000" y="301320"/>
            <a:ext cx="9357480" cy="956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29" name="Picture 89_1"/>
          <p:cNvPicPr/>
          <p:nvPr/>
        </p:nvPicPr>
        <p:blipFill>
          <a:blip r:embed="rId4"/>
          <a:stretch/>
        </p:blipFill>
        <p:spPr>
          <a:xfrm>
            <a:off x="8930160" y="274320"/>
            <a:ext cx="943200" cy="943200"/>
          </a:xfrm>
          <a:prstGeom prst="rect">
            <a:avLst/>
          </a:prstGeom>
          <a:ln>
            <a:noFill/>
          </a:ln>
        </p:spPr>
      </p:pic>
      <p:sp>
        <p:nvSpPr>
          <p:cNvPr id="130" name="CustomShape 2"/>
          <p:cNvSpPr/>
          <p:nvPr/>
        </p:nvSpPr>
        <p:spPr>
          <a:xfrm>
            <a:off x="0" y="18000"/>
            <a:ext cx="9070200" cy="1260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4900" b="0" strike="noStrike" spc="-1">
                <a:solidFill>
                  <a:srgbClr val="006699"/>
                </a:solidFill>
                <a:latin typeface="Arial"/>
                <a:ea typeface="DejaVu Sans"/>
              </a:rPr>
              <a:t>Agenda</a:t>
            </a:r>
            <a:endParaRPr lang="en-US" sz="4900" b="0" strike="noStrike" spc="-1">
              <a:latin typeface="Arial"/>
            </a:endParaRPr>
          </a:p>
        </p:txBody>
      </p:sp>
      <p:sp>
        <p:nvSpPr>
          <p:cNvPr id="131" name="CustomShape 3"/>
          <p:cNvSpPr/>
          <p:nvPr/>
        </p:nvSpPr>
        <p:spPr>
          <a:xfrm>
            <a:off x="1271880" y="1930680"/>
            <a:ext cx="2658960" cy="2882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marL="720">
              <a:lnSpc>
                <a:spcPct val="100000"/>
              </a:lnSpc>
              <a:spcAft>
                <a:spcPts val="1414"/>
              </a:spcAft>
            </a:pPr>
            <a:r>
              <a:rPr lang="en-US" sz="2200" b="0" u="sng" strike="noStrike" spc="-1">
                <a:solidFill>
                  <a:srgbClr val="000000"/>
                </a:solidFill>
                <a:highlight>
                  <a:srgbClr val="FFFFFF"/>
                </a:highlight>
                <a:uFillTx/>
                <a:latin typeface="Noto Sans Regular"/>
                <a:ea typeface="DejaVu Sans"/>
              </a:rPr>
              <a:t>CRISP-DM Phases</a:t>
            </a:r>
            <a:endParaRPr lang="en-US" sz="2200" b="0" strike="noStrike" spc="-1">
              <a:latin typeface="Arial"/>
            </a:endParaRPr>
          </a:p>
          <a:p>
            <a:pPr marL="720">
              <a:lnSpc>
                <a:spcPct val="100000"/>
              </a:lnSpc>
              <a:spcAft>
                <a:spcPts val="1414"/>
              </a:spcAft>
            </a:pPr>
            <a:r>
              <a:rPr lang="en-US" sz="1400" b="0" strike="noStrike" spc="-1">
                <a:solidFill>
                  <a:srgbClr val="000000"/>
                </a:solidFill>
                <a:highlight>
                  <a:srgbClr val="FFFFFF"/>
                </a:highlight>
                <a:latin typeface="Noto Sans Regular"/>
                <a:ea typeface="DejaVu Sans"/>
              </a:rPr>
              <a:t>1. Business Understanding</a:t>
            </a:r>
            <a:endParaRPr lang="en-US" sz="1400" b="0" strike="noStrike" spc="-1">
              <a:latin typeface="Arial"/>
            </a:endParaRPr>
          </a:p>
          <a:p>
            <a:pPr marL="720">
              <a:lnSpc>
                <a:spcPct val="100000"/>
              </a:lnSpc>
              <a:spcAft>
                <a:spcPts val="1414"/>
              </a:spcAft>
            </a:pPr>
            <a:r>
              <a:rPr lang="en-US" sz="1400" b="0" strike="noStrike" spc="-1">
                <a:solidFill>
                  <a:srgbClr val="000000"/>
                </a:solidFill>
                <a:highlight>
                  <a:srgbClr val="FFFFFF"/>
                </a:highlight>
                <a:latin typeface="Noto Sans Regular"/>
                <a:ea typeface="DejaVu Sans"/>
              </a:rPr>
              <a:t>2. Data Understanding</a:t>
            </a:r>
            <a:endParaRPr lang="en-US" sz="1400" b="0" strike="noStrike" spc="-1">
              <a:latin typeface="Arial"/>
            </a:endParaRPr>
          </a:p>
          <a:p>
            <a:pPr marL="720">
              <a:lnSpc>
                <a:spcPct val="100000"/>
              </a:lnSpc>
              <a:spcAft>
                <a:spcPts val="1414"/>
              </a:spcAft>
            </a:pPr>
            <a:r>
              <a:rPr lang="en-US" sz="1400" b="0" strike="noStrike" spc="-1">
                <a:solidFill>
                  <a:srgbClr val="000000"/>
                </a:solidFill>
                <a:highlight>
                  <a:srgbClr val="FFFFFF"/>
                </a:highlight>
                <a:latin typeface="Noto Sans Regular"/>
                <a:ea typeface="DejaVu Sans"/>
              </a:rPr>
              <a:t>3. Data Preparation</a:t>
            </a:r>
            <a:endParaRPr lang="en-US" sz="1400" b="0" strike="noStrike" spc="-1">
              <a:latin typeface="Arial"/>
            </a:endParaRPr>
          </a:p>
          <a:p>
            <a:pPr marL="720">
              <a:lnSpc>
                <a:spcPct val="100000"/>
              </a:lnSpc>
              <a:spcAft>
                <a:spcPts val="1414"/>
              </a:spcAft>
            </a:pPr>
            <a:r>
              <a:rPr lang="en-US" sz="1400" b="0" strike="noStrike" spc="-1">
                <a:solidFill>
                  <a:srgbClr val="000000"/>
                </a:solidFill>
                <a:highlight>
                  <a:srgbClr val="FFFFFF"/>
                </a:highlight>
                <a:latin typeface="Noto Sans Regular"/>
                <a:ea typeface="DejaVu Sans"/>
              </a:rPr>
              <a:t>4. Modeling</a:t>
            </a:r>
            <a:endParaRPr lang="en-US" sz="1400" b="0" strike="noStrike" spc="-1">
              <a:latin typeface="Arial"/>
            </a:endParaRPr>
          </a:p>
          <a:p>
            <a:pPr marL="720">
              <a:lnSpc>
                <a:spcPct val="100000"/>
              </a:lnSpc>
              <a:spcAft>
                <a:spcPts val="1414"/>
              </a:spcAft>
            </a:pPr>
            <a:r>
              <a:rPr lang="en-US" sz="1400" b="0" strike="noStrike" spc="-1">
                <a:solidFill>
                  <a:srgbClr val="000000"/>
                </a:solidFill>
                <a:highlight>
                  <a:srgbClr val="FFFFFF"/>
                </a:highlight>
                <a:latin typeface="Noto Sans Regular"/>
                <a:ea typeface="DejaVu Sans"/>
              </a:rPr>
              <a:t>5. Evaluation</a:t>
            </a:r>
            <a:endParaRPr lang="en-US" sz="1400" b="0" strike="noStrike" spc="-1">
              <a:latin typeface="Arial"/>
            </a:endParaRPr>
          </a:p>
          <a:p>
            <a:pPr marL="720">
              <a:lnSpc>
                <a:spcPct val="100000"/>
              </a:lnSpc>
              <a:spcAft>
                <a:spcPts val="1414"/>
              </a:spcAft>
            </a:pPr>
            <a:r>
              <a:rPr lang="en-US" sz="1400" b="0" strike="noStrike" spc="-1">
                <a:solidFill>
                  <a:srgbClr val="000000"/>
                </a:solidFill>
                <a:highlight>
                  <a:srgbClr val="FFFFFF"/>
                </a:highlight>
                <a:latin typeface="Noto Sans Regular"/>
                <a:ea typeface="DejaVu Sans"/>
              </a:rPr>
              <a:t>6. Deployment</a:t>
            </a:r>
            <a:endParaRPr lang="en-US" sz="1400" b="0" strike="noStrike" spc="-1">
              <a:latin typeface="Arial"/>
            </a:endParaRPr>
          </a:p>
        </p:txBody>
      </p:sp>
      <p:pic>
        <p:nvPicPr>
          <p:cNvPr id="132" name="Picture 131"/>
          <p:cNvPicPr/>
          <p:nvPr/>
        </p:nvPicPr>
        <p:blipFill>
          <a:blip r:embed="rId5"/>
          <a:stretch/>
        </p:blipFill>
        <p:spPr>
          <a:xfrm>
            <a:off x="5328720" y="1562760"/>
            <a:ext cx="3564720" cy="3490200"/>
          </a:xfrm>
          <a:prstGeom prst="rect">
            <a:avLst/>
          </a:prstGeom>
          <a:ln>
            <a:noFill/>
          </a:ln>
        </p:spPr>
      </p:pic>
      <p:pic>
        <p:nvPicPr>
          <p:cNvPr id="2" name="2 agenda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5200" y="6827837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572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CustomShape 1"/>
          <p:cNvSpPr/>
          <p:nvPr/>
        </p:nvSpPr>
        <p:spPr>
          <a:xfrm>
            <a:off x="360000" y="301320"/>
            <a:ext cx="9357480" cy="956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41" name="Picture 89_22"/>
          <p:cNvPicPr/>
          <p:nvPr/>
        </p:nvPicPr>
        <p:blipFill>
          <a:blip r:embed="rId4"/>
          <a:stretch/>
        </p:blipFill>
        <p:spPr>
          <a:xfrm>
            <a:off x="8930160" y="274320"/>
            <a:ext cx="943200" cy="943200"/>
          </a:xfrm>
          <a:prstGeom prst="rect">
            <a:avLst/>
          </a:prstGeom>
          <a:ln>
            <a:noFill/>
          </a:ln>
        </p:spPr>
      </p:pic>
      <p:sp>
        <p:nvSpPr>
          <p:cNvPr id="242" name="CustomShape 2"/>
          <p:cNvSpPr/>
          <p:nvPr/>
        </p:nvSpPr>
        <p:spPr>
          <a:xfrm>
            <a:off x="0" y="18000"/>
            <a:ext cx="9070200" cy="153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4900" b="0" strike="noStrike" spc="-1">
                <a:solidFill>
                  <a:srgbClr val="006699"/>
                </a:solidFill>
                <a:latin typeface="Arial"/>
                <a:ea typeface="DejaVu Sans"/>
              </a:rPr>
              <a:t>Feature Engineering</a:t>
            </a:r>
            <a:endParaRPr lang="en-US" sz="49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006699"/>
                </a:solidFill>
                <a:latin typeface="Arial"/>
                <a:ea typeface="DejaVu Sans"/>
              </a:rPr>
              <a:t>Usage/Subscription PCA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243" name="CustomShape 3"/>
          <p:cNvSpPr/>
          <p:nvPr/>
        </p:nvSpPr>
        <p:spPr>
          <a:xfrm>
            <a:off x="274320" y="1555920"/>
            <a:ext cx="9600120" cy="1186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216000" indent="-214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300" b="0" strike="noStrike" spc="-1">
                <a:solidFill>
                  <a:srgbClr val="000000"/>
                </a:solidFill>
                <a:latin typeface="Noto Sans Regular"/>
                <a:ea typeface="DejaVu Sans"/>
              </a:rPr>
              <a:t>Describes the relationship between a customer’s base recurring charge, their usage such as roaming and overage, and their overall monthly cost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300" b="0" strike="noStrike" spc="-1">
              <a:latin typeface="Arial"/>
            </a:endParaRPr>
          </a:p>
          <a:p>
            <a:pPr marL="216000" indent="-214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300" b="0" strike="noStrike" spc="-1">
                <a:solidFill>
                  <a:srgbClr val="000000"/>
                </a:solidFill>
                <a:latin typeface="Noto Sans Regular"/>
                <a:ea typeface="DejaVu Sans"/>
              </a:rPr>
              <a:t>Customers with a negative value for this principal component are incurring fees that cause their low recurring charge to balloon into a higher monthly cost, and are more likely to churn </a:t>
            </a:r>
            <a:endParaRPr lang="en-US" sz="1300" b="0" strike="noStrike" spc="-1">
              <a:latin typeface="Arial"/>
            </a:endParaRPr>
          </a:p>
        </p:txBody>
      </p:sp>
      <p:pic>
        <p:nvPicPr>
          <p:cNvPr id="244" name="Picture 243"/>
          <p:cNvPicPr/>
          <p:nvPr/>
        </p:nvPicPr>
        <p:blipFill>
          <a:blip r:embed="rId5"/>
          <a:stretch/>
        </p:blipFill>
        <p:spPr>
          <a:xfrm>
            <a:off x="4010400" y="3132000"/>
            <a:ext cx="5132520" cy="2627640"/>
          </a:xfrm>
          <a:prstGeom prst="rect">
            <a:avLst/>
          </a:prstGeom>
          <a:ln>
            <a:noFill/>
          </a:ln>
        </p:spPr>
      </p:pic>
      <p:pic>
        <p:nvPicPr>
          <p:cNvPr id="245" name="Picture 244"/>
          <p:cNvPicPr/>
          <p:nvPr/>
        </p:nvPicPr>
        <p:blipFill>
          <a:blip r:embed="rId6"/>
          <a:stretch/>
        </p:blipFill>
        <p:spPr>
          <a:xfrm>
            <a:off x="1263600" y="2967120"/>
            <a:ext cx="1989720" cy="3107880"/>
          </a:xfrm>
          <a:prstGeom prst="rect">
            <a:avLst/>
          </a:prstGeom>
          <a:ln>
            <a:noFill/>
          </a:ln>
        </p:spPr>
      </p:pic>
      <p:pic>
        <p:nvPicPr>
          <p:cNvPr id="2" name="20 pca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5200" y="6827837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36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CustomShape 1"/>
          <p:cNvSpPr/>
          <p:nvPr/>
        </p:nvSpPr>
        <p:spPr>
          <a:xfrm>
            <a:off x="360000" y="301320"/>
            <a:ext cx="9357480" cy="956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47" name="Picture 89_24"/>
          <p:cNvPicPr/>
          <p:nvPr/>
        </p:nvPicPr>
        <p:blipFill>
          <a:blip r:embed="rId4"/>
          <a:stretch/>
        </p:blipFill>
        <p:spPr>
          <a:xfrm>
            <a:off x="8930160" y="274320"/>
            <a:ext cx="943200" cy="943200"/>
          </a:xfrm>
          <a:prstGeom prst="rect">
            <a:avLst/>
          </a:prstGeom>
          <a:ln>
            <a:noFill/>
          </a:ln>
        </p:spPr>
      </p:pic>
      <p:sp>
        <p:nvSpPr>
          <p:cNvPr id="248" name="CustomShape 2"/>
          <p:cNvSpPr/>
          <p:nvPr/>
        </p:nvSpPr>
        <p:spPr>
          <a:xfrm>
            <a:off x="0" y="18000"/>
            <a:ext cx="9070200" cy="153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4900" b="0" strike="noStrike" spc="-1">
                <a:solidFill>
                  <a:srgbClr val="006699"/>
                </a:solidFill>
                <a:latin typeface="Arial"/>
                <a:ea typeface="DejaVu Sans"/>
              </a:rPr>
              <a:t>Feature Engineering</a:t>
            </a:r>
            <a:endParaRPr lang="en-US" sz="49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006699"/>
                </a:solidFill>
                <a:latin typeface="Arial"/>
                <a:ea typeface="DejaVu Sans"/>
              </a:rPr>
              <a:t>Low Minutes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249" name="CustomShape 3"/>
          <p:cNvSpPr/>
          <p:nvPr/>
        </p:nvSpPr>
        <p:spPr>
          <a:xfrm>
            <a:off x="5636520" y="1952640"/>
            <a:ext cx="4022280" cy="3198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>
              <a:lnSpc>
                <a:spcPct val="100000"/>
              </a:lnSpc>
              <a:spcAft>
                <a:spcPts val="1414"/>
              </a:spcAft>
            </a:pPr>
            <a:r>
              <a:rPr lang="en-US" sz="1600" b="0" strike="noStrike" spc="-1">
                <a:solidFill>
                  <a:srgbClr val="000000"/>
                </a:solidFill>
                <a:highlight>
                  <a:srgbClr val="FFFFFF"/>
                </a:highlight>
                <a:latin typeface="Noto Sans Regular"/>
                <a:ea typeface="DejaVu Sans"/>
              </a:rPr>
              <a:t>Customers with few monthly minutes are more likely to churn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r>
              <a:rPr lang="en-US" sz="1600" b="0" strike="noStrike" spc="-1">
                <a:solidFill>
                  <a:srgbClr val="000000"/>
                </a:solidFill>
                <a:highlight>
                  <a:srgbClr val="FFFFFF"/>
                </a:highlight>
                <a:latin typeface="Noto Sans Regular"/>
                <a:ea typeface="DejaVu Sans"/>
              </a:rPr>
              <a:t>Derived Attribute:</a:t>
            </a:r>
            <a:endParaRPr lang="en-US" sz="1600" b="0" strike="noStrike" spc="-1">
              <a:latin typeface="Arial"/>
            </a:endParaRPr>
          </a:p>
          <a:p>
            <a:pPr marL="216000" indent="-214920">
              <a:lnSpc>
                <a:spcPct val="100000"/>
              </a:lnSpc>
              <a:spcAft>
                <a:spcPts val="1414"/>
              </a:spcAft>
              <a:buClr>
                <a:srgbClr val="2C3E50"/>
              </a:buClr>
              <a:buFont typeface="Wingdings" charset="2"/>
              <a:buChar char=""/>
            </a:pPr>
            <a:r>
              <a:rPr lang="en-US" sz="1600" b="0" strike="noStrike" spc="-1">
                <a:solidFill>
                  <a:srgbClr val="000000"/>
                </a:solidFill>
                <a:highlight>
                  <a:srgbClr val="FFFFFF"/>
                </a:highlight>
                <a:latin typeface="Noto Sans Regular"/>
                <a:ea typeface="DejaVu Sans"/>
              </a:rPr>
              <a:t> Monthly minutes below 220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r>
              <a:rPr lang="en-US" sz="1600" b="0" strike="noStrike" spc="-1">
                <a:solidFill>
                  <a:srgbClr val="000000"/>
                </a:solidFill>
                <a:highlight>
                  <a:srgbClr val="FFFFFF"/>
                </a:highlight>
                <a:latin typeface="Noto Sans Regular"/>
                <a:ea typeface="DejaVu Sans"/>
              </a:rPr>
              <a:t>This binary factor is a better predictor than minutes alone because it is a strong signal to the model that the customer is likely to churn</a:t>
            </a:r>
            <a:endParaRPr lang="en-US" sz="1600" b="0" strike="noStrike" spc="-1">
              <a:latin typeface="Arial"/>
            </a:endParaRPr>
          </a:p>
        </p:txBody>
      </p:sp>
      <p:pic>
        <p:nvPicPr>
          <p:cNvPr id="250" name="Picture 249"/>
          <p:cNvPicPr/>
          <p:nvPr/>
        </p:nvPicPr>
        <p:blipFill>
          <a:blip r:embed="rId5"/>
          <a:stretch/>
        </p:blipFill>
        <p:spPr>
          <a:xfrm>
            <a:off x="640080" y="1939320"/>
            <a:ext cx="4599000" cy="3656160"/>
          </a:xfrm>
          <a:prstGeom prst="rect">
            <a:avLst/>
          </a:prstGeom>
          <a:ln>
            <a:noFill/>
          </a:ln>
        </p:spPr>
      </p:pic>
      <p:pic>
        <p:nvPicPr>
          <p:cNvPr id="2" name="21 low min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5200" y="6827837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63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CustomShape 1"/>
          <p:cNvSpPr/>
          <p:nvPr/>
        </p:nvSpPr>
        <p:spPr>
          <a:xfrm>
            <a:off x="360000" y="301320"/>
            <a:ext cx="9357480" cy="956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52" name="Picture 89_13"/>
          <p:cNvPicPr/>
          <p:nvPr/>
        </p:nvPicPr>
        <p:blipFill>
          <a:blip r:embed="rId4"/>
          <a:stretch/>
        </p:blipFill>
        <p:spPr>
          <a:xfrm>
            <a:off x="8930160" y="274320"/>
            <a:ext cx="943200" cy="943200"/>
          </a:xfrm>
          <a:prstGeom prst="rect">
            <a:avLst/>
          </a:prstGeom>
          <a:ln>
            <a:noFill/>
          </a:ln>
        </p:spPr>
      </p:pic>
      <p:sp>
        <p:nvSpPr>
          <p:cNvPr id="253" name="CustomShape 2"/>
          <p:cNvSpPr/>
          <p:nvPr/>
        </p:nvSpPr>
        <p:spPr>
          <a:xfrm>
            <a:off x="0" y="18000"/>
            <a:ext cx="9070200" cy="1535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4900" b="0" strike="noStrike" spc="-1">
                <a:solidFill>
                  <a:srgbClr val="006699"/>
                </a:solidFill>
                <a:latin typeface="Arial"/>
                <a:ea typeface="DejaVu Sans"/>
              </a:rPr>
              <a:t>Feature Engineering</a:t>
            </a:r>
            <a:endParaRPr lang="en-US" sz="49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006699"/>
                </a:solidFill>
                <a:latin typeface="Arial"/>
                <a:ea typeface="DejaVu Sans"/>
              </a:rPr>
              <a:t>Area Code → Region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254" name="CustomShape 3"/>
          <p:cNvSpPr/>
          <p:nvPr/>
        </p:nvSpPr>
        <p:spPr>
          <a:xfrm>
            <a:off x="182880" y="1610280"/>
            <a:ext cx="9691560" cy="1057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200" b="0" strike="noStrike" spc="-1">
                <a:solidFill>
                  <a:srgbClr val="000000"/>
                </a:solidFill>
                <a:latin typeface="Arial"/>
                <a:ea typeface="DejaVu Sans"/>
              </a:rPr>
              <a:t>Communications Services Area (CSA)</a:t>
            </a:r>
            <a:endParaRPr lang="en-US" sz="2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DejaVu Sans"/>
              </a:rPr>
              <a:t>- Encodes the customer’s area code, city, and major metropolitan area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DejaVu Sans"/>
              </a:rPr>
              <a:t>	- Enables derived attributes such as State and Region of the US</a:t>
            </a:r>
            <a:endParaRPr lang="en-US" sz="1400" b="0" strike="noStrike" spc="-1">
              <a:latin typeface="Arial"/>
            </a:endParaRPr>
          </a:p>
        </p:txBody>
      </p:sp>
      <p:pic>
        <p:nvPicPr>
          <p:cNvPr id="255" name="Picture 254"/>
          <p:cNvPicPr/>
          <p:nvPr/>
        </p:nvPicPr>
        <p:blipFill>
          <a:blip r:embed="rId5"/>
          <a:stretch/>
        </p:blipFill>
        <p:spPr>
          <a:xfrm>
            <a:off x="7589520" y="1585440"/>
            <a:ext cx="1865520" cy="1522440"/>
          </a:xfrm>
          <a:prstGeom prst="rect">
            <a:avLst/>
          </a:prstGeom>
          <a:ln>
            <a:noFill/>
          </a:ln>
        </p:spPr>
      </p:pic>
      <p:sp>
        <p:nvSpPr>
          <p:cNvPr id="256" name="CustomShape 4"/>
          <p:cNvSpPr/>
          <p:nvPr/>
        </p:nvSpPr>
        <p:spPr>
          <a:xfrm>
            <a:off x="6035040" y="2286000"/>
            <a:ext cx="3565080" cy="1369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		    Metropolitan 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			    Area			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					City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						 Area 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						 Code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257" name="Picture 256"/>
          <p:cNvPicPr/>
          <p:nvPr/>
        </p:nvPicPr>
        <p:blipFill>
          <a:blip r:embed="rId6"/>
          <a:stretch/>
        </p:blipFill>
        <p:spPr>
          <a:xfrm>
            <a:off x="658800" y="2992320"/>
            <a:ext cx="5649480" cy="2933280"/>
          </a:xfrm>
          <a:prstGeom prst="rect">
            <a:avLst/>
          </a:prstGeom>
          <a:ln>
            <a:noFill/>
          </a:ln>
        </p:spPr>
      </p:pic>
      <p:pic>
        <p:nvPicPr>
          <p:cNvPr id="2" name="22 region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0287" y="6827837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209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CustomShape 1"/>
          <p:cNvSpPr/>
          <p:nvPr/>
        </p:nvSpPr>
        <p:spPr>
          <a:xfrm>
            <a:off x="365760" y="4023360"/>
            <a:ext cx="9357480" cy="3381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59" name="CustomShape 2"/>
          <p:cNvSpPr/>
          <p:nvPr/>
        </p:nvSpPr>
        <p:spPr>
          <a:xfrm>
            <a:off x="360000" y="5220000"/>
            <a:ext cx="9357480" cy="1977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60" name="CustomShape 3"/>
          <p:cNvSpPr/>
          <p:nvPr/>
        </p:nvSpPr>
        <p:spPr>
          <a:xfrm>
            <a:off x="3607920" y="4101480"/>
            <a:ext cx="3248640" cy="835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en-US" sz="5400" b="0" strike="noStrike" spc="-1">
                <a:solidFill>
                  <a:srgbClr val="2A6099"/>
                </a:solidFill>
                <a:latin typeface="Noto Sans Light"/>
                <a:ea typeface="DejaVu Sans"/>
              </a:rPr>
              <a:t>Modeling</a:t>
            </a:r>
            <a:endParaRPr lang="en-US" sz="5400" b="0" strike="noStrike" spc="-1">
              <a:latin typeface="Arial"/>
            </a:endParaRPr>
          </a:p>
        </p:txBody>
      </p:sp>
      <p:pic>
        <p:nvPicPr>
          <p:cNvPr id="261" name="Picture 89_18"/>
          <p:cNvPicPr/>
          <p:nvPr/>
        </p:nvPicPr>
        <p:blipFill>
          <a:blip r:embed="rId4"/>
          <a:stretch/>
        </p:blipFill>
        <p:spPr>
          <a:xfrm>
            <a:off x="8930160" y="274320"/>
            <a:ext cx="943200" cy="943200"/>
          </a:xfrm>
          <a:prstGeom prst="rect">
            <a:avLst/>
          </a:prstGeom>
          <a:ln>
            <a:noFill/>
          </a:ln>
        </p:spPr>
      </p:pic>
      <p:pic>
        <p:nvPicPr>
          <p:cNvPr id="262" name="Picture 261"/>
          <p:cNvPicPr/>
          <p:nvPr/>
        </p:nvPicPr>
        <p:blipFill>
          <a:blip r:embed="rId5"/>
          <a:stretch/>
        </p:blipFill>
        <p:spPr>
          <a:xfrm>
            <a:off x="3566160" y="522000"/>
            <a:ext cx="3107520" cy="3042720"/>
          </a:xfrm>
          <a:prstGeom prst="rect">
            <a:avLst/>
          </a:prstGeom>
          <a:ln>
            <a:noFill/>
          </a:ln>
        </p:spPr>
      </p:pic>
      <p:sp>
        <p:nvSpPr>
          <p:cNvPr id="263" name="Line 4"/>
          <p:cNvSpPr/>
          <p:nvPr/>
        </p:nvSpPr>
        <p:spPr>
          <a:xfrm>
            <a:off x="4572000" y="1280160"/>
            <a:ext cx="1188720" cy="822960"/>
          </a:xfrm>
          <a:prstGeom prst="line">
            <a:avLst/>
          </a:prstGeom>
          <a:ln w="203040">
            <a:solidFill>
              <a:srgbClr val="81D41A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91160" tIns="146160" rIns="191160" bIns="146160" anchor="ctr" anchorCtr="1">
            <a:noAutofit/>
          </a:bodyPr>
          <a:lstStyle/>
          <a:p>
            <a:pPr algn="ctr"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</p:txBody>
      </p:sp>
      <p:sp>
        <p:nvSpPr>
          <p:cNvPr id="264" name="CustomShape 5"/>
          <p:cNvSpPr/>
          <p:nvPr/>
        </p:nvSpPr>
        <p:spPr>
          <a:xfrm>
            <a:off x="3840480" y="5577840"/>
            <a:ext cx="2905920" cy="1279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2A6099"/>
                </a:solidFill>
                <a:latin typeface="Noto Sans Light"/>
                <a:ea typeface="DejaVu Sans"/>
              </a:rPr>
              <a:t>1. Feature Selection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2A6099"/>
                </a:solidFill>
                <a:latin typeface="Noto Sans Light"/>
                <a:ea typeface="DejaVu Sans"/>
              </a:rPr>
              <a:t>2. Upsampling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2A6099"/>
                </a:solidFill>
                <a:latin typeface="Noto Sans Light"/>
                <a:ea typeface="DejaVu Sans"/>
              </a:rPr>
              <a:t>3. Regularization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2A6099"/>
                </a:solidFill>
                <a:latin typeface="Noto Sans Light"/>
                <a:ea typeface="DejaVu Sans"/>
              </a:rPr>
              <a:t>4. Logistic Regression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2" name="23 modeling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0960" y="6763958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29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CustomShape 1"/>
          <p:cNvSpPr/>
          <p:nvPr/>
        </p:nvSpPr>
        <p:spPr>
          <a:xfrm>
            <a:off x="360000" y="301320"/>
            <a:ext cx="9357480" cy="956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66" name="Picture 89_21"/>
          <p:cNvPicPr/>
          <p:nvPr/>
        </p:nvPicPr>
        <p:blipFill>
          <a:blip r:embed="rId4"/>
          <a:stretch/>
        </p:blipFill>
        <p:spPr>
          <a:xfrm>
            <a:off x="8930160" y="274320"/>
            <a:ext cx="943200" cy="943200"/>
          </a:xfrm>
          <a:prstGeom prst="rect">
            <a:avLst/>
          </a:prstGeom>
          <a:ln>
            <a:noFill/>
          </a:ln>
        </p:spPr>
      </p:pic>
      <p:sp>
        <p:nvSpPr>
          <p:cNvPr id="267" name="CustomShape 2"/>
          <p:cNvSpPr/>
          <p:nvPr/>
        </p:nvSpPr>
        <p:spPr>
          <a:xfrm>
            <a:off x="0" y="68400"/>
            <a:ext cx="9070200" cy="135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4900" b="0" strike="noStrike" spc="-1">
                <a:solidFill>
                  <a:srgbClr val="006699"/>
                </a:solidFill>
                <a:latin typeface="Arial"/>
                <a:ea typeface="DejaVu Sans"/>
              </a:rPr>
              <a:t>Feature Selection</a:t>
            </a:r>
            <a:endParaRPr lang="en-US" sz="49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006699"/>
                </a:solidFill>
                <a:latin typeface="Arial"/>
                <a:ea typeface="DejaVu Sans"/>
              </a:rPr>
              <a:t>&amp; Association with Churn (+/-)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268" name="CustomShape 3"/>
          <p:cNvSpPr/>
          <p:nvPr/>
        </p:nvSpPr>
        <p:spPr>
          <a:xfrm>
            <a:off x="4846320" y="1828800"/>
            <a:ext cx="4113720" cy="4205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algn="ctr">
              <a:lnSpc>
                <a:spcPct val="100000"/>
              </a:lnSpc>
              <a:spcAft>
                <a:spcPts val="1414"/>
              </a:spcAft>
            </a:pPr>
            <a:r>
              <a:rPr lang="en-US" sz="2200" b="0" u="sng" strike="noStrike" spc="-1">
                <a:solidFill>
                  <a:srgbClr val="000000"/>
                </a:solidFill>
                <a:highlight>
                  <a:srgbClr val="FFFFFF"/>
                </a:highlight>
                <a:uFillTx/>
                <a:latin typeface="Noto Sans Regular"/>
                <a:ea typeface="DejaVu Sans"/>
              </a:rPr>
              <a:t>Derived Inputs</a:t>
            </a:r>
            <a:endParaRPr lang="en-US" sz="2200" b="0" strike="noStrike" spc="-1">
              <a:latin typeface="Arial"/>
            </a:endParaRPr>
          </a:p>
          <a:p>
            <a:pPr algn="ctr">
              <a:lnSpc>
                <a:spcPct val="100000"/>
              </a:lnSpc>
              <a:spcAft>
                <a:spcPts val="1414"/>
              </a:spcAft>
            </a:pPr>
            <a:endParaRPr lang="en-US" sz="2200" b="0" strike="noStrike" spc="-1">
              <a:latin typeface="Arial"/>
            </a:endParaRPr>
          </a:p>
          <a:p>
            <a:pPr algn="ctr">
              <a:lnSpc>
                <a:spcPct val="100000"/>
              </a:lnSpc>
              <a:spcAft>
                <a:spcPts val="1414"/>
              </a:spcAft>
            </a:pPr>
            <a:r>
              <a:rPr lang="en-US" sz="1600" b="0" strike="noStrike" spc="-1">
                <a:solidFill>
                  <a:srgbClr val="000000"/>
                </a:solidFill>
                <a:highlight>
                  <a:srgbClr val="FFFFFF"/>
                </a:highlight>
                <a:latin typeface="Noto Sans Regular"/>
                <a:ea typeface="DejaVu Sans"/>
              </a:rPr>
              <a:t>Usage Principal Component (-)</a:t>
            </a:r>
            <a:endParaRPr lang="en-US" sz="1600" b="0" strike="noStrike" spc="-1">
              <a:latin typeface="Arial"/>
            </a:endParaRPr>
          </a:p>
          <a:p>
            <a:pPr algn="ctr">
              <a:lnSpc>
                <a:spcPct val="100000"/>
              </a:lnSpc>
              <a:spcAft>
                <a:spcPts val="1414"/>
              </a:spcAft>
            </a:pPr>
            <a:r>
              <a:rPr lang="en-US" sz="1600" b="0" strike="noStrike" spc="-1">
                <a:solidFill>
                  <a:srgbClr val="000000"/>
                </a:solidFill>
                <a:highlight>
                  <a:srgbClr val="FFFFFF"/>
                </a:highlight>
                <a:latin typeface="Noto Sans Regular"/>
                <a:ea typeface="DejaVu Sans"/>
              </a:rPr>
              <a:t>Low minutes (+)</a:t>
            </a:r>
            <a:endParaRPr lang="en-US" sz="1600" b="0" strike="noStrike" spc="-1">
              <a:latin typeface="Arial"/>
            </a:endParaRPr>
          </a:p>
          <a:p>
            <a:pPr algn="ctr">
              <a:lnSpc>
                <a:spcPct val="100000"/>
              </a:lnSpc>
              <a:spcAft>
                <a:spcPts val="1414"/>
              </a:spcAft>
            </a:pPr>
            <a:r>
              <a:rPr lang="en-US" sz="1600" b="0" strike="noStrike" spc="-1">
                <a:solidFill>
                  <a:srgbClr val="000000"/>
                </a:solidFill>
                <a:highlight>
                  <a:srgbClr val="FFFFFF"/>
                </a:highlight>
                <a:latin typeface="Noto Sans Regular"/>
                <a:ea typeface="DejaVu Sans"/>
              </a:rPr>
              <a:t>Region East, SE, or SW (+)</a:t>
            </a:r>
            <a:endParaRPr lang="en-US" sz="1600" b="0" strike="noStrike" spc="-1">
              <a:latin typeface="Arial"/>
            </a:endParaRPr>
          </a:p>
          <a:p>
            <a:pPr algn="ctr">
              <a:lnSpc>
                <a:spcPct val="100000"/>
              </a:lnSpc>
              <a:spcAft>
                <a:spcPts val="1414"/>
              </a:spcAft>
            </a:pPr>
            <a:r>
              <a:rPr lang="en-US" sz="1600" b="0" strike="noStrike" spc="-1">
                <a:solidFill>
                  <a:srgbClr val="000000"/>
                </a:solidFill>
                <a:highlight>
                  <a:srgbClr val="FFFFFF"/>
                </a:highlight>
                <a:latin typeface="Noto Sans Regular"/>
                <a:ea typeface="DejaVu Sans"/>
              </a:rPr>
              <a:t>Region North or South (-)</a:t>
            </a:r>
            <a:endParaRPr lang="en-US" sz="1600" b="0" strike="noStrike" spc="-1">
              <a:latin typeface="Arial"/>
            </a:endParaRPr>
          </a:p>
          <a:p>
            <a:pPr algn="ctr">
              <a:lnSpc>
                <a:spcPct val="100000"/>
              </a:lnSpc>
              <a:spcAft>
                <a:spcPts val="1414"/>
              </a:spcAft>
            </a:pPr>
            <a:r>
              <a:rPr lang="en-US" sz="1600" b="0" strike="noStrike" spc="-1">
                <a:solidFill>
                  <a:srgbClr val="000000"/>
                </a:solidFill>
                <a:highlight>
                  <a:srgbClr val="FFFFFF"/>
                </a:highlight>
                <a:latin typeface="Noto Sans Regular"/>
                <a:ea typeface="DejaVu Sans"/>
              </a:rPr>
              <a:t>Credit rating DE or GY (-)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269" name="CustomShape 4"/>
          <p:cNvSpPr/>
          <p:nvPr/>
        </p:nvSpPr>
        <p:spPr>
          <a:xfrm>
            <a:off x="548640" y="1828800"/>
            <a:ext cx="4113720" cy="4205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algn="ctr">
              <a:lnSpc>
                <a:spcPct val="100000"/>
              </a:lnSpc>
              <a:spcAft>
                <a:spcPts val="1414"/>
              </a:spcAft>
            </a:pPr>
            <a:r>
              <a:rPr lang="en-US" sz="2200" b="0" u="sng" strike="noStrike" spc="-1">
                <a:solidFill>
                  <a:srgbClr val="000000"/>
                </a:solidFill>
                <a:highlight>
                  <a:srgbClr val="FFFFFF"/>
                </a:highlight>
                <a:uFillTx/>
                <a:latin typeface="Noto Sans Regular"/>
                <a:ea typeface="DejaVu Sans"/>
              </a:rPr>
              <a:t>Source Data Inputs</a:t>
            </a:r>
            <a:endParaRPr lang="en-US" sz="2200" b="0" strike="noStrike" spc="-1">
              <a:latin typeface="Arial"/>
            </a:endParaRPr>
          </a:p>
          <a:p>
            <a:pPr algn="ctr">
              <a:lnSpc>
                <a:spcPct val="100000"/>
              </a:lnSpc>
              <a:spcAft>
                <a:spcPts val="1414"/>
              </a:spcAft>
            </a:pPr>
            <a:endParaRPr lang="en-US" sz="2200" b="0" strike="noStrike" spc="-1">
              <a:latin typeface="Arial"/>
            </a:endParaRPr>
          </a:p>
          <a:p>
            <a:pPr algn="ctr">
              <a:lnSpc>
                <a:spcPct val="100000"/>
              </a:lnSpc>
              <a:spcAft>
                <a:spcPts val="1414"/>
              </a:spcAft>
            </a:pPr>
            <a:r>
              <a:rPr lang="en-US" sz="1600" b="0" strike="noStrike" spc="-1">
                <a:solidFill>
                  <a:srgbClr val="000000"/>
                </a:solidFill>
                <a:highlight>
                  <a:srgbClr val="FFFFFF"/>
                </a:highlight>
                <a:latin typeface="Noto Sans Regular"/>
                <a:ea typeface="DejaVu Sans"/>
              </a:rPr>
              <a:t>Change in minutes (-)</a:t>
            </a:r>
            <a:endParaRPr lang="en-US" sz="1600" b="0" strike="noStrike" spc="-1">
              <a:latin typeface="Arial"/>
            </a:endParaRPr>
          </a:p>
          <a:p>
            <a:pPr algn="ctr">
              <a:lnSpc>
                <a:spcPct val="100000"/>
              </a:lnSpc>
              <a:spcAft>
                <a:spcPts val="1414"/>
              </a:spcAft>
            </a:pPr>
            <a:r>
              <a:rPr lang="en-US" sz="1600" b="0" strike="noStrike" spc="-1">
                <a:solidFill>
                  <a:srgbClr val="000000"/>
                </a:solidFill>
                <a:highlight>
                  <a:srgbClr val="FFFFFF"/>
                </a:highlight>
                <a:latin typeface="Noto Sans Regular"/>
                <a:ea typeface="DejaVu Sans"/>
              </a:rPr>
              <a:t>Retention call made (+)</a:t>
            </a:r>
            <a:endParaRPr lang="en-US" sz="1600" b="0" strike="noStrike" spc="-1">
              <a:latin typeface="Arial"/>
            </a:endParaRPr>
          </a:p>
          <a:p>
            <a:pPr algn="ctr">
              <a:lnSpc>
                <a:spcPct val="100000"/>
              </a:lnSpc>
              <a:spcAft>
                <a:spcPts val="1414"/>
              </a:spcAft>
            </a:pPr>
            <a:r>
              <a:rPr lang="en-US" sz="1600" b="0" strike="noStrike" spc="-1">
                <a:solidFill>
                  <a:srgbClr val="000000"/>
                </a:solidFill>
                <a:highlight>
                  <a:srgbClr val="FFFFFF"/>
                </a:highlight>
                <a:latin typeface="Noto Sans Regular"/>
                <a:ea typeface="DejaVu Sans"/>
              </a:rPr>
              <a:t>Location type – Town (-)</a:t>
            </a:r>
            <a:endParaRPr lang="en-US" sz="1600" b="0" strike="noStrike" spc="-1">
              <a:latin typeface="Arial"/>
            </a:endParaRPr>
          </a:p>
          <a:p>
            <a:pPr algn="ctr">
              <a:lnSpc>
                <a:spcPct val="100000"/>
              </a:lnSpc>
              <a:spcAft>
                <a:spcPts val="1414"/>
              </a:spcAft>
            </a:pPr>
            <a:r>
              <a:rPr lang="en-US" sz="1600" b="0" strike="noStrike" spc="-1">
                <a:solidFill>
                  <a:srgbClr val="000000"/>
                </a:solidFill>
                <a:highlight>
                  <a:srgbClr val="FFFFFF"/>
                </a:highlight>
                <a:latin typeface="Noto Sans Regular"/>
                <a:ea typeface="DejaVu Sans"/>
              </a:rPr>
              <a:t>Known traveler (-)</a:t>
            </a:r>
            <a:endParaRPr lang="en-US" sz="1600" b="0" strike="noStrike" spc="-1">
              <a:latin typeface="Arial"/>
            </a:endParaRPr>
          </a:p>
          <a:p>
            <a:pPr algn="ctr">
              <a:lnSpc>
                <a:spcPct val="100000"/>
              </a:lnSpc>
              <a:spcAft>
                <a:spcPts val="1414"/>
              </a:spcAft>
            </a:pPr>
            <a:r>
              <a:rPr lang="en-US" sz="1600" b="0" strike="noStrike" spc="-1">
                <a:solidFill>
                  <a:srgbClr val="000000"/>
                </a:solidFill>
                <a:highlight>
                  <a:srgbClr val="FFFFFF"/>
                </a:highlight>
                <a:latin typeface="Noto Sans Regular"/>
                <a:ea typeface="DejaVu Sans"/>
              </a:rPr>
              <a:t>Children (-)</a:t>
            </a:r>
            <a:endParaRPr lang="en-US" sz="1600" b="0" strike="noStrike" spc="-1">
              <a:latin typeface="Arial"/>
            </a:endParaRPr>
          </a:p>
        </p:txBody>
      </p:sp>
      <p:pic>
        <p:nvPicPr>
          <p:cNvPr id="2" name="24 selection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5200" y="6827837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522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CustomShape 1"/>
          <p:cNvSpPr/>
          <p:nvPr/>
        </p:nvSpPr>
        <p:spPr>
          <a:xfrm>
            <a:off x="360000" y="301320"/>
            <a:ext cx="9357480" cy="956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71" name="Picture 89_27"/>
          <p:cNvPicPr/>
          <p:nvPr/>
        </p:nvPicPr>
        <p:blipFill>
          <a:blip r:embed="rId4"/>
          <a:stretch/>
        </p:blipFill>
        <p:spPr>
          <a:xfrm>
            <a:off x="8930160" y="274320"/>
            <a:ext cx="943200" cy="943200"/>
          </a:xfrm>
          <a:prstGeom prst="rect">
            <a:avLst/>
          </a:prstGeom>
          <a:ln>
            <a:noFill/>
          </a:ln>
        </p:spPr>
      </p:pic>
      <p:sp>
        <p:nvSpPr>
          <p:cNvPr id="272" name="CustomShape 2"/>
          <p:cNvSpPr/>
          <p:nvPr/>
        </p:nvSpPr>
        <p:spPr>
          <a:xfrm>
            <a:off x="0" y="18000"/>
            <a:ext cx="9070200" cy="1260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4900" b="0" strike="noStrike" spc="-1">
                <a:solidFill>
                  <a:srgbClr val="006699"/>
                </a:solidFill>
                <a:latin typeface="Arial"/>
                <a:ea typeface="DejaVu Sans"/>
              </a:rPr>
              <a:t>Upsampling</a:t>
            </a:r>
            <a:endParaRPr lang="en-US" sz="4900" b="0" strike="noStrike" spc="-1">
              <a:latin typeface="Arial"/>
            </a:endParaRPr>
          </a:p>
        </p:txBody>
      </p:sp>
      <p:sp>
        <p:nvSpPr>
          <p:cNvPr id="273" name="CustomShape 3"/>
          <p:cNvSpPr/>
          <p:nvPr/>
        </p:nvSpPr>
        <p:spPr>
          <a:xfrm>
            <a:off x="257760" y="1446480"/>
            <a:ext cx="9508680" cy="2392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- Technique to handle imbalanced target data in predictive modeling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- With only 31% of customers churning in the source data, the model would be very 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  reluctant to predict that anyone is likely to churn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- Upsampling duplicates randomly selected observations of the minority class so that the 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  ratio of churn and no churn is closer to a 50/50 split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- The final proportion in the training data set of this model is 44% churn / 56% no churn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274" name="Picture 273"/>
          <p:cNvPicPr/>
          <p:nvPr/>
        </p:nvPicPr>
        <p:blipFill>
          <a:blip r:embed="rId5"/>
          <a:stretch/>
        </p:blipFill>
        <p:spPr>
          <a:xfrm>
            <a:off x="3931920" y="4176000"/>
            <a:ext cx="1663920" cy="1675080"/>
          </a:xfrm>
          <a:prstGeom prst="rect">
            <a:avLst/>
          </a:prstGeom>
          <a:ln>
            <a:noFill/>
          </a:ln>
        </p:spPr>
      </p:pic>
      <p:pic>
        <p:nvPicPr>
          <p:cNvPr id="2" name="25 upsample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7312" y="6827837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18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CustomShape 1"/>
          <p:cNvSpPr/>
          <p:nvPr/>
        </p:nvSpPr>
        <p:spPr>
          <a:xfrm>
            <a:off x="360000" y="301320"/>
            <a:ext cx="9357480" cy="956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76" name="Picture 89_28"/>
          <p:cNvPicPr/>
          <p:nvPr/>
        </p:nvPicPr>
        <p:blipFill>
          <a:blip r:embed="rId4"/>
          <a:stretch/>
        </p:blipFill>
        <p:spPr>
          <a:xfrm>
            <a:off x="8930160" y="274320"/>
            <a:ext cx="943200" cy="943200"/>
          </a:xfrm>
          <a:prstGeom prst="rect">
            <a:avLst/>
          </a:prstGeom>
          <a:ln>
            <a:noFill/>
          </a:ln>
        </p:spPr>
      </p:pic>
      <p:sp>
        <p:nvSpPr>
          <p:cNvPr id="277" name="CustomShape 2"/>
          <p:cNvSpPr/>
          <p:nvPr/>
        </p:nvSpPr>
        <p:spPr>
          <a:xfrm>
            <a:off x="0" y="18000"/>
            <a:ext cx="9070200" cy="1260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4900" b="0" strike="noStrike" spc="-1">
                <a:solidFill>
                  <a:srgbClr val="006699"/>
                </a:solidFill>
                <a:latin typeface="Arial"/>
                <a:ea typeface="DejaVu Sans"/>
              </a:rPr>
              <a:t>Regularization</a:t>
            </a:r>
            <a:endParaRPr lang="en-US" sz="4900" b="0" strike="noStrike" spc="-1">
              <a:latin typeface="Arial"/>
            </a:endParaRPr>
          </a:p>
        </p:txBody>
      </p:sp>
      <p:sp>
        <p:nvSpPr>
          <p:cNvPr id="278" name="CustomShape 3"/>
          <p:cNvSpPr/>
          <p:nvPr/>
        </p:nvSpPr>
        <p:spPr>
          <a:xfrm>
            <a:off x="257760" y="1446480"/>
            <a:ext cx="9508680" cy="3416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- Technique to improve the generalizability of the model and prevent overfitting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- Standard logistic regression formulas simply minimize log loss, or the difference between 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  the actual observations and the likelihoods that it predicts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Noto Sans CJK SC"/>
              </a:rPr>
              <a:t>- Regularization adds a term that penalizes complexity in addition to inaccuracy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Noto Sans CJK SC"/>
              </a:rPr>
              <a:t>- Two Regularization Strategies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 marL="648000" lvl="2" indent="-214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Noto Sans CJK SC"/>
              </a:rPr>
              <a:t>Ridge → drives coefficients towards zero</a:t>
            </a:r>
            <a:endParaRPr lang="en-US" sz="1800" b="0" strike="noStrike" spc="-1">
              <a:latin typeface="Arial"/>
            </a:endParaRPr>
          </a:p>
          <a:p>
            <a:pPr marL="648000" lvl="2" indent="-214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Noto Sans CJK SC"/>
              </a:rPr>
              <a:t>Lasso → sets less-important coefficients to zero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Noto Sans CJK SC"/>
              </a:rPr>
              <a:t>- Optimal split of ridge/lasso regularization determined by cross-validation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2" name="26 regularization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5200" y="6827837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997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CustomShape 1"/>
          <p:cNvSpPr/>
          <p:nvPr/>
        </p:nvSpPr>
        <p:spPr>
          <a:xfrm>
            <a:off x="360000" y="301320"/>
            <a:ext cx="9357480" cy="956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80" name="Picture 89_26"/>
          <p:cNvPicPr/>
          <p:nvPr/>
        </p:nvPicPr>
        <p:blipFill>
          <a:blip r:embed="rId4"/>
          <a:stretch/>
        </p:blipFill>
        <p:spPr>
          <a:xfrm>
            <a:off x="8930160" y="274320"/>
            <a:ext cx="943200" cy="943200"/>
          </a:xfrm>
          <a:prstGeom prst="rect">
            <a:avLst/>
          </a:prstGeom>
          <a:ln>
            <a:noFill/>
          </a:ln>
        </p:spPr>
      </p:pic>
      <p:sp>
        <p:nvSpPr>
          <p:cNvPr id="281" name="CustomShape 2"/>
          <p:cNvSpPr/>
          <p:nvPr/>
        </p:nvSpPr>
        <p:spPr>
          <a:xfrm>
            <a:off x="0" y="18000"/>
            <a:ext cx="9070200" cy="1260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4900" b="0" strike="noStrike" spc="-1">
                <a:solidFill>
                  <a:srgbClr val="006699"/>
                </a:solidFill>
                <a:latin typeface="Arial"/>
                <a:ea typeface="DejaVu Sans"/>
              </a:rPr>
              <a:t>Logistic Regression</a:t>
            </a:r>
            <a:endParaRPr lang="en-US" sz="4900" b="0" strike="noStrike" spc="-1">
              <a:latin typeface="Arial"/>
            </a:endParaRPr>
          </a:p>
        </p:txBody>
      </p:sp>
      <p:sp>
        <p:nvSpPr>
          <p:cNvPr id="282" name="CustomShape 3"/>
          <p:cNvSpPr/>
          <p:nvPr/>
        </p:nvSpPr>
        <p:spPr>
          <a:xfrm>
            <a:off x="274320" y="1554480"/>
            <a:ext cx="9508680" cy="1124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  <a:spcAft>
                <a:spcPts val="1414"/>
              </a:spcAft>
            </a:pPr>
            <a:r>
              <a:rPr lang="en-US" sz="2200" b="0" u="sng" strike="noStrike" spc="-1">
                <a:solidFill>
                  <a:srgbClr val="000000"/>
                </a:solidFill>
                <a:highlight>
                  <a:srgbClr val="FFFFFF"/>
                </a:highlight>
                <a:uFillTx/>
                <a:latin typeface="Noto Sans Regular"/>
                <a:ea typeface="DejaVu Sans"/>
              </a:rPr>
              <a:t>Formula</a:t>
            </a:r>
            <a:endParaRPr lang="en-US" sz="22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r>
              <a:rPr lang="en-US" sz="1800" b="0" strike="noStrike" spc="-1">
                <a:solidFill>
                  <a:srgbClr val="000000"/>
                </a:solidFill>
                <a:highlight>
                  <a:srgbClr val="FFFFFF"/>
                </a:highlight>
                <a:latin typeface="Noto Sans Regular"/>
                <a:ea typeface="DejaVu Sans"/>
              </a:rPr>
              <a:t>CHURN_TARGET ~ CHANGEM + RETCALL + PRIZMTWN + TRAVEL + CHILDREN + USAGEPC2 + MOU_low  + CSA_region_SEW + CSA_region_NS + CREDITDEGY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283" name="Picture 282"/>
          <p:cNvPicPr/>
          <p:nvPr/>
        </p:nvPicPr>
        <p:blipFill>
          <a:blip r:embed="rId5"/>
          <a:stretch/>
        </p:blipFill>
        <p:spPr>
          <a:xfrm>
            <a:off x="2129400" y="2819520"/>
            <a:ext cx="5824800" cy="2940120"/>
          </a:xfrm>
          <a:prstGeom prst="rect">
            <a:avLst/>
          </a:prstGeom>
          <a:ln>
            <a:noFill/>
          </a:ln>
        </p:spPr>
      </p:pic>
      <p:pic>
        <p:nvPicPr>
          <p:cNvPr id="2" name="27 log reg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5200" y="6827837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74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CustomShape 1"/>
          <p:cNvSpPr/>
          <p:nvPr/>
        </p:nvSpPr>
        <p:spPr>
          <a:xfrm>
            <a:off x="365760" y="4023360"/>
            <a:ext cx="9357480" cy="3381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85" name="CustomShape 2"/>
          <p:cNvSpPr/>
          <p:nvPr/>
        </p:nvSpPr>
        <p:spPr>
          <a:xfrm>
            <a:off x="360000" y="5220000"/>
            <a:ext cx="9357480" cy="1977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86" name="CustomShape 3"/>
          <p:cNvSpPr/>
          <p:nvPr/>
        </p:nvSpPr>
        <p:spPr>
          <a:xfrm>
            <a:off x="3310920" y="4116600"/>
            <a:ext cx="3980160" cy="835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en-US" sz="5400" b="0" strike="noStrike" spc="-1">
                <a:solidFill>
                  <a:srgbClr val="2A6099"/>
                </a:solidFill>
                <a:latin typeface="Noto Sans Light"/>
                <a:ea typeface="DejaVu Sans"/>
              </a:rPr>
              <a:t>Evaluation</a:t>
            </a:r>
            <a:endParaRPr lang="en-US" sz="5400" b="0" strike="noStrike" spc="-1">
              <a:latin typeface="Arial"/>
            </a:endParaRPr>
          </a:p>
        </p:txBody>
      </p:sp>
      <p:pic>
        <p:nvPicPr>
          <p:cNvPr id="287" name="Picture 89_19"/>
          <p:cNvPicPr/>
          <p:nvPr/>
        </p:nvPicPr>
        <p:blipFill>
          <a:blip r:embed="rId4"/>
          <a:stretch/>
        </p:blipFill>
        <p:spPr>
          <a:xfrm>
            <a:off x="8930160" y="274320"/>
            <a:ext cx="943200" cy="943200"/>
          </a:xfrm>
          <a:prstGeom prst="rect">
            <a:avLst/>
          </a:prstGeom>
          <a:ln>
            <a:noFill/>
          </a:ln>
        </p:spPr>
      </p:pic>
      <p:pic>
        <p:nvPicPr>
          <p:cNvPr id="288" name="Picture 287"/>
          <p:cNvPicPr/>
          <p:nvPr/>
        </p:nvPicPr>
        <p:blipFill>
          <a:blip r:embed="rId5"/>
          <a:stretch/>
        </p:blipFill>
        <p:spPr>
          <a:xfrm>
            <a:off x="3566160" y="522000"/>
            <a:ext cx="3107520" cy="3042720"/>
          </a:xfrm>
          <a:prstGeom prst="rect">
            <a:avLst/>
          </a:prstGeom>
          <a:ln>
            <a:noFill/>
          </a:ln>
        </p:spPr>
      </p:pic>
      <p:sp>
        <p:nvSpPr>
          <p:cNvPr id="289" name="Line 4"/>
          <p:cNvSpPr/>
          <p:nvPr/>
        </p:nvSpPr>
        <p:spPr>
          <a:xfrm>
            <a:off x="3749040" y="2103120"/>
            <a:ext cx="1188720" cy="822960"/>
          </a:xfrm>
          <a:prstGeom prst="line">
            <a:avLst/>
          </a:prstGeom>
          <a:ln w="203040">
            <a:solidFill>
              <a:srgbClr val="81D41A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91160" tIns="146160" rIns="191160" bIns="146160" anchor="ctr" anchorCtr="1">
            <a:noAutofit/>
          </a:bodyPr>
          <a:lstStyle/>
          <a:p>
            <a:pPr algn="ctr"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</p:txBody>
      </p:sp>
      <p:sp>
        <p:nvSpPr>
          <p:cNvPr id="290" name="CustomShape 5"/>
          <p:cNvSpPr/>
          <p:nvPr/>
        </p:nvSpPr>
        <p:spPr>
          <a:xfrm>
            <a:off x="3421440" y="5623920"/>
            <a:ext cx="3479040" cy="141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2A6099"/>
                </a:solidFill>
                <a:latin typeface="Noto Sans Light"/>
                <a:ea typeface="DejaVu Sans"/>
              </a:rPr>
              <a:t>1. Correlation &amp; Collinearity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2A6099"/>
                </a:solidFill>
                <a:latin typeface="Noto Sans Light"/>
                <a:ea typeface="DejaVu Sans"/>
              </a:rPr>
              <a:t>2. Model Results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2A6099"/>
                </a:solidFill>
                <a:latin typeface="Noto Sans Light"/>
                <a:ea typeface="DejaVu Sans"/>
              </a:rPr>
              <a:t>3. Performance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2A6099"/>
                </a:solidFill>
                <a:latin typeface="Noto Sans Light"/>
                <a:ea typeface="DejaVu Sans"/>
              </a:rPr>
              <a:t>4. Expectations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2" name="28 evaluation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0960" y="6787632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32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CustomShape 1"/>
          <p:cNvSpPr/>
          <p:nvPr/>
        </p:nvSpPr>
        <p:spPr>
          <a:xfrm>
            <a:off x="360000" y="301320"/>
            <a:ext cx="9357480" cy="956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92" name="Picture 89_5"/>
          <p:cNvPicPr/>
          <p:nvPr/>
        </p:nvPicPr>
        <p:blipFill>
          <a:blip r:embed="rId4"/>
          <a:stretch/>
        </p:blipFill>
        <p:spPr>
          <a:xfrm>
            <a:off x="8930160" y="274320"/>
            <a:ext cx="943200" cy="943200"/>
          </a:xfrm>
          <a:prstGeom prst="rect">
            <a:avLst/>
          </a:prstGeom>
          <a:ln>
            <a:noFill/>
          </a:ln>
        </p:spPr>
      </p:pic>
      <p:sp>
        <p:nvSpPr>
          <p:cNvPr id="293" name="CustomShape 2"/>
          <p:cNvSpPr/>
          <p:nvPr/>
        </p:nvSpPr>
        <p:spPr>
          <a:xfrm>
            <a:off x="0" y="18000"/>
            <a:ext cx="9070200" cy="1260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4900" b="0" strike="noStrike" spc="-1">
                <a:solidFill>
                  <a:srgbClr val="006699"/>
                </a:solidFill>
                <a:latin typeface="Arial"/>
                <a:ea typeface="DejaVu Sans"/>
              </a:rPr>
              <a:t>Correlation &amp; Collinearity</a:t>
            </a:r>
            <a:endParaRPr lang="en-US" sz="4900" b="0" strike="noStrike" spc="-1">
              <a:latin typeface="Arial"/>
            </a:endParaRPr>
          </a:p>
        </p:txBody>
      </p:sp>
      <p:sp>
        <p:nvSpPr>
          <p:cNvPr id="294" name="CustomShape 3"/>
          <p:cNvSpPr/>
          <p:nvPr/>
        </p:nvSpPr>
        <p:spPr>
          <a:xfrm>
            <a:off x="731520" y="2103120"/>
            <a:ext cx="4296240" cy="3198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95" name="Picture 294"/>
          <p:cNvPicPr/>
          <p:nvPr/>
        </p:nvPicPr>
        <p:blipFill>
          <a:blip r:embed="rId5"/>
          <a:stretch/>
        </p:blipFill>
        <p:spPr>
          <a:xfrm>
            <a:off x="714600" y="2011680"/>
            <a:ext cx="4313520" cy="3656160"/>
          </a:xfrm>
          <a:prstGeom prst="rect">
            <a:avLst/>
          </a:prstGeom>
          <a:ln>
            <a:noFill/>
          </a:ln>
        </p:spPr>
      </p:pic>
      <p:pic>
        <p:nvPicPr>
          <p:cNvPr id="296" name="Picture 295"/>
          <p:cNvPicPr/>
          <p:nvPr/>
        </p:nvPicPr>
        <p:blipFill>
          <a:blip r:embed="rId6"/>
          <a:stretch/>
        </p:blipFill>
        <p:spPr>
          <a:xfrm>
            <a:off x="5612400" y="2549160"/>
            <a:ext cx="4170600" cy="2570400"/>
          </a:xfrm>
          <a:prstGeom prst="rect">
            <a:avLst/>
          </a:prstGeom>
          <a:ln>
            <a:noFill/>
          </a:ln>
        </p:spPr>
      </p:pic>
      <p:sp>
        <p:nvSpPr>
          <p:cNvPr id="297" name="CustomShape 4"/>
          <p:cNvSpPr/>
          <p:nvPr/>
        </p:nvSpPr>
        <p:spPr>
          <a:xfrm>
            <a:off x="548640" y="1258560"/>
            <a:ext cx="9234360" cy="429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400" b="0" strike="noStrike" spc="-1" dirty="0">
                <a:solidFill>
                  <a:srgbClr val="000000"/>
                </a:solidFill>
                <a:uFillTx/>
                <a:latin typeface="Arial"/>
                <a:ea typeface="DejaVu Sans"/>
              </a:rPr>
              <a:t>	</a:t>
            </a:r>
            <a:r>
              <a:rPr lang="en-US" sz="2400" b="0" strike="noStrike" spc="-1" dirty="0" smtClean="0">
                <a:solidFill>
                  <a:srgbClr val="000000"/>
                </a:solidFill>
                <a:uFillTx/>
                <a:latin typeface="Arial"/>
                <a:ea typeface="DejaVu Sans"/>
              </a:rPr>
              <a:t>Correlation </a:t>
            </a:r>
            <a:r>
              <a:rPr lang="en-US" sz="2400" b="0" strike="noStrike" spc="-1" dirty="0">
                <a:solidFill>
                  <a:srgbClr val="000000"/>
                </a:solidFill>
                <a:uFillTx/>
                <a:latin typeface="Arial"/>
                <a:ea typeface="DejaVu Sans"/>
              </a:rPr>
              <a:t>Matrix					Collinearity</a:t>
            </a:r>
            <a:endParaRPr lang="en-US" sz="2400" b="0" strike="noStrike" spc="-1" dirty="0">
              <a:latin typeface="Arial"/>
            </a:endParaRPr>
          </a:p>
        </p:txBody>
      </p:sp>
      <p:pic>
        <p:nvPicPr>
          <p:cNvPr id="2" name="29 corr &amp; coll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5200" y="6751637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950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CustomShape 1"/>
          <p:cNvSpPr/>
          <p:nvPr/>
        </p:nvSpPr>
        <p:spPr>
          <a:xfrm>
            <a:off x="365760" y="4023360"/>
            <a:ext cx="9357480" cy="3381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4" name="CustomShape 2"/>
          <p:cNvSpPr/>
          <p:nvPr/>
        </p:nvSpPr>
        <p:spPr>
          <a:xfrm>
            <a:off x="360000" y="5220000"/>
            <a:ext cx="9357480" cy="1977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5" name="CustomShape 3"/>
          <p:cNvSpPr/>
          <p:nvPr/>
        </p:nvSpPr>
        <p:spPr>
          <a:xfrm>
            <a:off x="922680" y="4017240"/>
            <a:ext cx="8319600" cy="835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en-US" sz="5400" b="0" strike="noStrike" spc="-1">
                <a:solidFill>
                  <a:srgbClr val="2A6099"/>
                </a:solidFill>
                <a:latin typeface="Noto Sans Light"/>
                <a:ea typeface="DejaVu Sans"/>
              </a:rPr>
              <a:t>Business Understanding</a:t>
            </a:r>
            <a:endParaRPr lang="en-US" sz="5400" b="0" strike="noStrike" spc="-1">
              <a:latin typeface="Arial"/>
            </a:endParaRPr>
          </a:p>
        </p:txBody>
      </p:sp>
      <p:pic>
        <p:nvPicPr>
          <p:cNvPr id="136" name="Picture 89_2"/>
          <p:cNvPicPr/>
          <p:nvPr/>
        </p:nvPicPr>
        <p:blipFill>
          <a:blip r:embed="rId4"/>
          <a:stretch/>
        </p:blipFill>
        <p:spPr>
          <a:xfrm>
            <a:off x="8930160" y="274320"/>
            <a:ext cx="943200" cy="943200"/>
          </a:xfrm>
          <a:prstGeom prst="rect">
            <a:avLst/>
          </a:prstGeom>
          <a:ln>
            <a:noFill/>
          </a:ln>
        </p:spPr>
      </p:pic>
      <p:pic>
        <p:nvPicPr>
          <p:cNvPr id="137" name="Picture 136"/>
          <p:cNvPicPr/>
          <p:nvPr/>
        </p:nvPicPr>
        <p:blipFill>
          <a:blip r:embed="rId5"/>
          <a:stretch/>
        </p:blipFill>
        <p:spPr>
          <a:xfrm>
            <a:off x="3566160" y="522000"/>
            <a:ext cx="3107520" cy="3042720"/>
          </a:xfrm>
          <a:prstGeom prst="rect">
            <a:avLst/>
          </a:prstGeom>
          <a:ln>
            <a:noFill/>
          </a:ln>
        </p:spPr>
      </p:pic>
      <p:sp>
        <p:nvSpPr>
          <p:cNvPr id="138" name="Line 4"/>
          <p:cNvSpPr/>
          <p:nvPr/>
        </p:nvSpPr>
        <p:spPr>
          <a:xfrm>
            <a:off x="3383280" y="274320"/>
            <a:ext cx="1188720" cy="822960"/>
          </a:xfrm>
          <a:prstGeom prst="line">
            <a:avLst/>
          </a:prstGeom>
          <a:ln w="203040">
            <a:solidFill>
              <a:srgbClr val="81D41A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91160" tIns="146160" rIns="191160" bIns="146160" anchor="ctr" anchorCtr="1">
            <a:noAutofit/>
          </a:bodyPr>
          <a:lstStyle/>
          <a:p>
            <a:pPr algn="ctr"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</p:txBody>
      </p:sp>
      <p:sp>
        <p:nvSpPr>
          <p:cNvPr id="139" name="CustomShape 5"/>
          <p:cNvSpPr/>
          <p:nvPr/>
        </p:nvSpPr>
        <p:spPr>
          <a:xfrm>
            <a:off x="3882240" y="5403240"/>
            <a:ext cx="2700360" cy="141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2A6099"/>
                </a:solidFill>
                <a:latin typeface="Noto Sans Light"/>
                <a:ea typeface="DejaVu Sans"/>
              </a:rPr>
              <a:t>1. The Product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2A6099"/>
                </a:solidFill>
                <a:latin typeface="Noto Sans Light"/>
                <a:ea typeface="DejaVu Sans"/>
              </a:rPr>
              <a:t>2. The Problem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2A6099"/>
                </a:solidFill>
                <a:latin typeface="Noto Sans Light"/>
                <a:ea typeface="DejaVu Sans"/>
              </a:rPr>
              <a:t>3. Objectives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2A6099"/>
                </a:solidFill>
                <a:latin typeface="Noto Sans Light"/>
                <a:ea typeface="DejaVu Sans"/>
              </a:rPr>
              <a:t>4. Tools &amp; Techniques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2" name="3 biz understanding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0960" y="681876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41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CustomShape 1"/>
          <p:cNvSpPr/>
          <p:nvPr/>
        </p:nvSpPr>
        <p:spPr>
          <a:xfrm>
            <a:off x="360000" y="301320"/>
            <a:ext cx="9357480" cy="956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99" name="Picture 89_23"/>
          <p:cNvPicPr/>
          <p:nvPr/>
        </p:nvPicPr>
        <p:blipFill>
          <a:blip r:embed="rId4"/>
          <a:stretch/>
        </p:blipFill>
        <p:spPr>
          <a:xfrm>
            <a:off x="8930160" y="274320"/>
            <a:ext cx="943200" cy="943200"/>
          </a:xfrm>
          <a:prstGeom prst="rect">
            <a:avLst/>
          </a:prstGeom>
          <a:ln>
            <a:noFill/>
          </a:ln>
        </p:spPr>
      </p:pic>
      <p:sp>
        <p:nvSpPr>
          <p:cNvPr id="300" name="CustomShape 2"/>
          <p:cNvSpPr/>
          <p:nvPr/>
        </p:nvSpPr>
        <p:spPr>
          <a:xfrm>
            <a:off x="0" y="18000"/>
            <a:ext cx="9070200" cy="1260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4900" b="0" strike="noStrike" spc="-1">
                <a:solidFill>
                  <a:srgbClr val="006699"/>
                </a:solidFill>
                <a:latin typeface="Arial"/>
                <a:ea typeface="DejaVu Sans"/>
              </a:rPr>
              <a:t>Model Results</a:t>
            </a:r>
            <a:endParaRPr lang="en-US" sz="4900" b="0" strike="noStrike" spc="-1">
              <a:latin typeface="Arial"/>
            </a:endParaRPr>
          </a:p>
        </p:txBody>
      </p:sp>
      <p:sp>
        <p:nvSpPr>
          <p:cNvPr id="301" name="CustomShape 3"/>
          <p:cNvSpPr/>
          <p:nvPr/>
        </p:nvSpPr>
        <p:spPr>
          <a:xfrm>
            <a:off x="731520" y="2103120"/>
            <a:ext cx="4296240" cy="3198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302" name="Picture 301"/>
          <p:cNvPicPr/>
          <p:nvPr/>
        </p:nvPicPr>
        <p:blipFill>
          <a:blip r:embed="rId5"/>
          <a:stretch/>
        </p:blipFill>
        <p:spPr>
          <a:xfrm>
            <a:off x="1083600" y="2080080"/>
            <a:ext cx="4676040" cy="2948400"/>
          </a:xfrm>
          <a:prstGeom prst="rect">
            <a:avLst/>
          </a:prstGeom>
          <a:ln>
            <a:noFill/>
          </a:ln>
        </p:spPr>
      </p:pic>
      <p:sp>
        <p:nvSpPr>
          <p:cNvPr id="303" name="CustomShape 4"/>
          <p:cNvSpPr/>
          <p:nvPr/>
        </p:nvSpPr>
        <p:spPr>
          <a:xfrm>
            <a:off x="6400800" y="2468880"/>
            <a:ext cx="2833560" cy="301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u="sng" strike="noStrike" spc="-1">
                <a:solidFill>
                  <a:srgbClr val="000000"/>
                </a:solidFill>
                <a:uFillTx/>
                <a:latin typeface="Arial"/>
                <a:ea typeface="DejaVu Sans"/>
              </a:rPr>
              <a:t>Testing data</a:t>
            </a: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  </a:t>
            </a:r>
            <a:endParaRPr lang="en-US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DejaVu Sans"/>
              </a:rPr>
              <a:t>- 150 new customers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DejaVu Sans"/>
              </a:rPr>
              <a:t>	- 119 (80%) No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DejaVu Sans"/>
              </a:rPr>
              <a:t>	- 31 (20%) Yes</a:t>
            </a:r>
            <a:endParaRPr lang="en-US" sz="1400" b="0" strike="noStrike" spc="-1">
              <a:latin typeface="Arial"/>
            </a:endParaRPr>
          </a:p>
        </p:txBody>
      </p:sp>
      <p:pic>
        <p:nvPicPr>
          <p:cNvPr id="2" name="30 results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21920" y="6827837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95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CustomShape 1"/>
          <p:cNvSpPr/>
          <p:nvPr/>
        </p:nvSpPr>
        <p:spPr>
          <a:xfrm>
            <a:off x="360000" y="301320"/>
            <a:ext cx="9357480" cy="956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305" name="Picture 89_30"/>
          <p:cNvPicPr/>
          <p:nvPr/>
        </p:nvPicPr>
        <p:blipFill>
          <a:blip r:embed="rId4"/>
          <a:stretch/>
        </p:blipFill>
        <p:spPr>
          <a:xfrm>
            <a:off x="8930160" y="274320"/>
            <a:ext cx="943200" cy="943200"/>
          </a:xfrm>
          <a:prstGeom prst="rect">
            <a:avLst/>
          </a:prstGeom>
          <a:ln>
            <a:noFill/>
          </a:ln>
        </p:spPr>
      </p:pic>
      <p:sp>
        <p:nvSpPr>
          <p:cNvPr id="306" name="CustomShape 2"/>
          <p:cNvSpPr/>
          <p:nvPr/>
        </p:nvSpPr>
        <p:spPr>
          <a:xfrm>
            <a:off x="0" y="18000"/>
            <a:ext cx="9070200" cy="1260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4900" b="0" strike="noStrike" spc="-1">
                <a:solidFill>
                  <a:srgbClr val="006699"/>
                </a:solidFill>
                <a:latin typeface="Arial"/>
                <a:ea typeface="DejaVu Sans"/>
              </a:rPr>
              <a:t>Performance</a:t>
            </a:r>
            <a:endParaRPr lang="en-US" sz="4900" b="0" strike="noStrike" spc="-1">
              <a:latin typeface="Arial"/>
            </a:endParaRPr>
          </a:p>
        </p:txBody>
      </p:sp>
      <p:sp>
        <p:nvSpPr>
          <p:cNvPr id="307" name="CustomShape 3"/>
          <p:cNvSpPr/>
          <p:nvPr/>
        </p:nvSpPr>
        <p:spPr>
          <a:xfrm>
            <a:off x="731520" y="2103120"/>
            <a:ext cx="4296240" cy="3198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08" name="CustomShape 4"/>
          <p:cNvSpPr/>
          <p:nvPr/>
        </p:nvSpPr>
        <p:spPr>
          <a:xfrm>
            <a:off x="5303520" y="1463400"/>
            <a:ext cx="4022280" cy="420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algn="ctr">
              <a:lnSpc>
                <a:spcPct val="100000"/>
              </a:lnSpc>
              <a:spcAft>
                <a:spcPts val="1414"/>
              </a:spcAft>
            </a:pPr>
            <a:r>
              <a:rPr lang="en-US" sz="1400" b="0" strike="noStrike" spc="-1">
                <a:solidFill>
                  <a:srgbClr val="000000"/>
                </a:solidFill>
                <a:highlight>
                  <a:srgbClr val="FFFFFF"/>
                </a:highlight>
                <a:latin typeface="Noto Sans Regular"/>
                <a:ea typeface="DejaVu Sans"/>
              </a:rPr>
              <a:t>True Positive Rate (Sensitivity)</a:t>
            </a:r>
            <a:endParaRPr lang="en-US" sz="1400" b="0" strike="noStrike" spc="-1">
              <a:latin typeface="Arial"/>
            </a:endParaRPr>
          </a:p>
          <a:p>
            <a:pPr algn="ctr">
              <a:lnSpc>
                <a:spcPct val="100000"/>
              </a:lnSpc>
              <a:spcAft>
                <a:spcPts val="1414"/>
              </a:spcAft>
            </a:pPr>
            <a:r>
              <a:rPr lang="en-US" sz="1400" b="0" strike="noStrike" spc="-1">
                <a:solidFill>
                  <a:srgbClr val="000000"/>
                </a:solidFill>
                <a:highlight>
                  <a:srgbClr val="FFFFFF"/>
                </a:highlight>
                <a:latin typeface="Noto Sans Regular"/>
                <a:ea typeface="DejaVu Sans"/>
              </a:rPr>
              <a:t>45%</a:t>
            </a:r>
            <a:endParaRPr lang="en-US" sz="1400" b="0" strike="noStrike" spc="-1">
              <a:latin typeface="Arial"/>
            </a:endParaRPr>
          </a:p>
          <a:p>
            <a:pPr algn="ctr">
              <a:lnSpc>
                <a:spcPct val="100000"/>
              </a:lnSpc>
              <a:spcAft>
                <a:spcPts val="1414"/>
              </a:spcAft>
            </a:pPr>
            <a:endParaRPr lang="en-US" sz="1400" b="0" strike="noStrike" spc="-1">
              <a:latin typeface="Arial"/>
            </a:endParaRPr>
          </a:p>
          <a:p>
            <a:pPr algn="ctr">
              <a:lnSpc>
                <a:spcPct val="100000"/>
              </a:lnSpc>
              <a:spcAft>
                <a:spcPts val="1414"/>
              </a:spcAft>
            </a:pPr>
            <a:r>
              <a:rPr lang="en-US" sz="1400" b="0" strike="noStrike" spc="-1">
                <a:solidFill>
                  <a:srgbClr val="000000"/>
                </a:solidFill>
                <a:highlight>
                  <a:srgbClr val="FFFFFF"/>
                </a:highlight>
                <a:latin typeface="Noto Sans Regular"/>
                <a:ea typeface="DejaVu Sans"/>
              </a:rPr>
              <a:t>Positive Predictive Power (Recall)</a:t>
            </a:r>
            <a:endParaRPr lang="en-US" sz="1400" b="0" strike="noStrike" spc="-1">
              <a:latin typeface="Arial"/>
            </a:endParaRPr>
          </a:p>
          <a:p>
            <a:pPr algn="ctr">
              <a:lnSpc>
                <a:spcPct val="100000"/>
              </a:lnSpc>
              <a:spcAft>
                <a:spcPts val="1414"/>
              </a:spcAft>
            </a:pPr>
            <a:r>
              <a:rPr lang="en-US" sz="1400" b="0" strike="noStrike" spc="-1">
                <a:solidFill>
                  <a:srgbClr val="000000"/>
                </a:solidFill>
                <a:highlight>
                  <a:srgbClr val="FFFFFF"/>
                </a:highlight>
                <a:latin typeface="Noto Sans Regular"/>
                <a:ea typeface="DejaVu Sans"/>
              </a:rPr>
              <a:t>46%</a:t>
            </a:r>
            <a:endParaRPr lang="en-US" sz="1400" b="0" strike="noStrike" spc="-1">
              <a:latin typeface="Arial"/>
            </a:endParaRPr>
          </a:p>
          <a:p>
            <a:pPr algn="ctr">
              <a:lnSpc>
                <a:spcPct val="100000"/>
              </a:lnSpc>
              <a:spcAft>
                <a:spcPts val="1414"/>
              </a:spcAft>
            </a:pPr>
            <a:endParaRPr lang="en-US" sz="1400" b="0" strike="noStrike" spc="-1">
              <a:latin typeface="Arial"/>
            </a:endParaRPr>
          </a:p>
          <a:p>
            <a:pPr algn="ctr">
              <a:lnSpc>
                <a:spcPct val="100000"/>
              </a:lnSpc>
              <a:spcAft>
                <a:spcPts val="1414"/>
              </a:spcAft>
            </a:pPr>
            <a:r>
              <a:rPr lang="en-US" sz="1400" b="0" strike="noStrike" spc="-1">
                <a:solidFill>
                  <a:srgbClr val="000000"/>
                </a:solidFill>
                <a:highlight>
                  <a:srgbClr val="FFFFFF"/>
                </a:highlight>
                <a:latin typeface="Noto Sans Regular"/>
                <a:ea typeface="DejaVu Sans"/>
              </a:rPr>
              <a:t>True Negative Rate (Specificity)</a:t>
            </a:r>
            <a:endParaRPr lang="en-US" sz="1400" b="0" strike="noStrike" spc="-1">
              <a:latin typeface="Arial"/>
            </a:endParaRPr>
          </a:p>
          <a:p>
            <a:pPr algn="ctr">
              <a:lnSpc>
                <a:spcPct val="100000"/>
              </a:lnSpc>
              <a:spcAft>
                <a:spcPts val="1414"/>
              </a:spcAft>
            </a:pPr>
            <a:r>
              <a:rPr lang="en-US" sz="1400" b="0" strike="noStrike" spc="-1">
                <a:solidFill>
                  <a:srgbClr val="000000"/>
                </a:solidFill>
                <a:highlight>
                  <a:srgbClr val="FFFFFF"/>
                </a:highlight>
                <a:latin typeface="Noto Sans Regular"/>
                <a:ea typeface="DejaVu Sans"/>
              </a:rPr>
              <a:t>87%</a:t>
            </a:r>
            <a:endParaRPr lang="en-US" sz="1400" b="0" strike="noStrike" spc="-1">
              <a:latin typeface="Arial"/>
            </a:endParaRPr>
          </a:p>
          <a:p>
            <a:pPr algn="ctr">
              <a:lnSpc>
                <a:spcPct val="100000"/>
              </a:lnSpc>
              <a:spcAft>
                <a:spcPts val="1414"/>
              </a:spcAft>
            </a:pPr>
            <a:endParaRPr lang="en-US" sz="1400" b="0" strike="noStrike" spc="-1">
              <a:latin typeface="Arial"/>
            </a:endParaRPr>
          </a:p>
          <a:p>
            <a:pPr algn="ctr">
              <a:lnSpc>
                <a:spcPct val="100000"/>
              </a:lnSpc>
              <a:spcAft>
                <a:spcPts val="1414"/>
              </a:spcAft>
            </a:pPr>
            <a:r>
              <a:rPr lang="en-US" sz="1400" b="0" strike="noStrike" spc="-1">
                <a:solidFill>
                  <a:srgbClr val="000000"/>
                </a:solidFill>
                <a:highlight>
                  <a:srgbClr val="FFFFFF"/>
                </a:highlight>
                <a:latin typeface="Noto Sans Regular"/>
                <a:ea typeface="DejaVu Sans"/>
              </a:rPr>
              <a:t>Negative Predictive Power (Precision)</a:t>
            </a:r>
            <a:endParaRPr lang="en-US" sz="1400" b="0" strike="noStrike" spc="-1">
              <a:latin typeface="Arial"/>
            </a:endParaRPr>
          </a:p>
          <a:p>
            <a:pPr algn="ctr">
              <a:lnSpc>
                <a:spcPct val="100000"/>
              </a:lnSpc>
              <a:spcAft>
                <a:spcPts val="1414"/>
              </a:spcAft>
            </a:pPr>
            <a:r>
              <a:rPr lang="en-US" sz="1400" b="0" strike="noStrike" spc="-1">
                <a:solidFill>
                  <a:srgbClr val="000000"/>
                </a:solidFill>
                <a:highlight>
                  <a:srgbClr val="FFFFFF"/>
                </a:highlight>
                <a:latin typeface="Noto Sans Regular"/>
                <a:ea typeface="DejaVu Sans"/>
              </a:rPr>
              <a:t>86%</a:t>
            </a:r>
            <a:endParaRPr lang="en-US" sz="1400" b="0" strike="noStrike" spc="-1">
              <a:latin typeface="Arial"/>
            </a:endParaRPr>
          </a:p>
        </p:txBody>
      </p:sp>
      <p:pic>
        <p:nvPicPr>
          <p:cNvPr id="309" name="Picture 308"/>
          <p:cNvPicPr/>
          <p:nvPr/>
        </p:nvPicPr>
        <p:blipFill>
          <a:blip r:embed="rId5"/>
          <a:stretch/>
        </p:blipFill>
        <p:spPr>
          <a:xfrm>
            <a:off x="822960" y="2468880"/>
            <a:ext cx="4341960" cy="1741680"/>
          </a:xfrm>
          <a:prstGeom prst="rect">
            <a:avLst/>
          </a:prstGeom>
          <a:ln>
            <a:noFill/>
          </a:ln>
        </p:spPr>
      </p:pic>
      <p:pic>
        <p:nvPicPr>
          <p:cNvPr id="2" name="31 performance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158" y="6751637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499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CustomShape 1"/>
          <p:cNvSpPr/>
          <p:nvPr/>
        </p:nvSpPr>
        <p:spPr>
          <a:xfrm>
            <a:off x="360000" y="301320"/>
            <a:ext cx="9357480" cy="956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311" name="Picture 89_31"/>
          <p:cNvPicPr/>
          <p:nvPr/>
        </p:nvPicPr>
        <p:blipFill>
          <a:blip r:embed="rId4"/>
          <a:stretch/>
        </p:blipFill>
        <p:spPr>
          <a:xfrm>
            <a:off x="8930160" y="274320"/>
            <a:ext cx="943200" cy="943200"/>
          </a:xfrm>
          <a:prstGeom prst="rect">
            <a:avLst/>
          </a:prstGeom>
          <a:ln>
            <a:noFill/>
          </a:ln>
        </p:spPr>
      </p:pic>
      <p:sp>
        <p:nvSpPr>
          <p:cNvPr id="312" name="CustomShape 2"/>
          <p:cNvSpPr/>
          <p:nvPr/>
        </p:nvSpPr>
        <p:spPr>
          <a:xfrm>
            <a:off x="0" y="18000"/>
            <a:ext cx="9070200" cy="1260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4900" b="0" strike="noStrike" spc="-1">
                <a:solidFill>
                  <a:srgbClr val="006699"/>
                </a:solidFill>
                <a:latin typeface="Arial"/>
                <a:ea typeface="DejaVu Sans"/>
              </a:rPr>
              <a:t>Expectations</a:t>
            </a:r>
            <a:endParaRPr lang="en-US" sz="4900" b="0" strike="noStrike" spc="-1">
              <a:latin typeface="Arial"/>
            </a:endParaRPr>
          </a:p>
        </p:txBody>
      </p:sp>
      <p:sp>
        <p:nvSpPr>
          <p:cNvPr id="313" name="CustomShape 3"/>
          <p:cNvSpPr/>
          <p:nvPr/>
        </p:nvSpPr>
        <p:spPr>
          <a:xfrm>
            <a:off x="731520" y="2103120"/>
            <a:ext cx="4296240" cy="3198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14" name="CustomShape 4"/>
          <p:cNvSpPr/>
          <p:nvPr/>
        </p:nvSpPr>
        <p:spPr>
          <a:xfrm>
            <a:off x="257760" y="1645920"/>
            <a:ext cx="9508680" cy="3416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- With randomly guessing customers that will churn, the following results would be expected: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	- Overall accuracy → 80%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Noto Sans CJK SC"/>
              </a:rPr>
              <a:t>	- Specificity &amp; Precision → 80%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Noto Sans CJK SC"/>
              </a:rPr>
              <a:t>	- Sensitivity &amp; Recall → 20%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Noto Sans CJK SC"/>
              </a:rPr>
              <a:t>- With this model, the 2% decrease in overall accuracy is well worth the significantly 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Noto Sans CJK SC"/>
              </a:rPr>
              <a:t>  improved ability to predict both customers that will and will not churn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Noto Sans CJK SC"/>
              </a:rPr>
              <a:t>- Going forward into production, it can reasonably be expected that the model will predict 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Noto Sans CJK SC"/>
              </a:rPr>
              <a:t>  customers that churn with approximately 70% accuracy and that positive predictions 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Noto Sans CJK SC"/>
              </a:rPr>
              <a:t>  will be accurate around 40% of the time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2" name="32 expectations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684" y="6751637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274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CustomShape 1"/>
          <p:cNvSpPr/>
          <p:nvPr/>
        </p:nvSpPr>
        <p:spPr>
          <a:xfrm>
            <a:off x="365760" y="4023360"/>
            <a:ext cx="9357480" cy="3381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16" name="CustomShape 2"/>
          <p:cNvSpPr/>
          <p:nvPr/>
        </p:nvSpPr>
        <p:spPr>
          <a:xfrm>
            <a:off x="360000" y="5220000"/>
            <a:ext cx="9357480" cy="1977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17" name="CustomShape 3"/>
          <p:cNvSpPr/>
          <p:nvPr/>
        </p:nvSpPr>
        <p:spPr>
          <a:xfrm>
            <a:off x="3108960" y="4116600"/>
            <a:ext cx="4551480" cy="835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en-US" sz="5400" b="0" strike="noStrike" spc="-1">
                <a:solidFill>
                  <a:srgbClr val="2A6099"/>
                </a:solidFill>
                <a:latin typeface="Noto Sans Light"/>
                <a:ea typeface="DejaVu Sans"/>
              </a:rPr>
              <a:t>Deployment</a:t>
            </a:r>
            <a:endParaRPr lang="en-US" sz="5400" b="0" strike="noStrike" spc="-1">
              <a:latin typeface="Arial"/>
            </a:endParaRPr>
          </a:p>
        </p:txBody>
      </p:sp>
      <p:pic>
        <p:nvPicPr>
          <p:cNvPr id="318" name="Picture 89_20"/>
          <p:cNvPicPr/>
          <p:nvPr/>
        </p:nvPicPr>
        <p:blipFill>
          <a:blip r:embed="rId4"/>
          <a:stretch/>
        </p:blipFill>
        <p:spPr>
          <a:xfrm>
            <a:off x="8930160" y="274320"/>
            <a:ext cx="943200" cy="943200"/>
          </a:xfrm>
          <a:prstGeom prst="rect">
            <a:avLst/>
          </a:prstGeom>
          <a:ln>
            <a:noFill/>
          </a:ln>
        </p:spPr>
      </p:pic>
      <p:pic>
        <p:nvPicPr>
          <p:cNvPr id="319" name="Picture 318"/>
          <p:cNvPicPr/>
          <p:nvPr/>
        </p:nvPicPr>
        <p:blipFill>
          <a:blip r:embed="rId5"/>
          <a:stretch/>
        </p:blipFill>
        <p:spPr>
          <a:xfrm>
            <a:off x="3566160" y="522000"/>
            <a:ext cx="3107520" cy="3042720"/>
          </a:xfrm>
          <a:prstGeom prst="rect">
            <a:avLst/>
          </a:prstGeom>
          <a:ln>
            <a:noFill/>
          </a:ln>
        </p:spPr>
      </p:pic>
      <p:sp>
        <p:nvSpPr>
          <p:cNvPr id="320" name="Line 4"/>
          <p:cNvSpPr/>
          <p:nvPr/>
        </p:nvSpPr>
        <p:spPr>
          <a:xfrm>
            <a:off x="2834640" y="1097280"/>
            <a:ext cx="1188720" cy="822960"/>
          </a:xfrm>
          <a:prstGeom prst="line">
            <a:avLst/>
          </a:prstGeom>
          <a:ln w="203040">
            <a:solidFill>
              <a:srgbClr val="81D41A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91160" tIns="146160" rIns="191160" bIns="146160" anchor="ctr" anchorCtr="1">
            <a:noAutofit/>
          </a:bodyPr>
          <a:lstStyle/>
          <a:p>
            <a:pPr algn="ctr"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</p:txBody>
      </p:sp>
      <p:sp>
        <p:nvSpPr>
          <p:cNvPr id="321" name="CustomShape 5"/>
          <p:cNvSpPr/>
          <p:nvPr/>
        </p:nvSpPr>
        <p:spPr>
          <a:xfrm>
            <a:off x="3457440" y="5577840"/>
            <a:ext cx="3570480" cy="1240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2A6099"/>
                </a:solidFill>
                <a:latin typeface="Noto Sans Light"/>
                <a:ea typeface="DejaVu Sans"/>
              </a:rPr>
              <a:t>1. Model Output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2A6099"/>
                </a:solidFill>
                <a:latin typeface="Noto Sans Light"/>
                <a:ea typeface="DejaVu Sans"/>
              </a:rPr>
              <a:t>2. Customer Retention Team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2A6099"/>
                </a:solidFill>
                <a:latin typeface="Noto Sans Light"/>
                <a:ea typeface="DejaVu Sans"/>
              </a:rPr>
              <a:t>3. Estimated Value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2A6099"/>
                </a:solidFill>
                <a:latin typeface="Noto Sans Light"/>
                <a:ea typeface="DejaVu Sans"/>
              </a:rPr>
              <a:t>4. Future Opportunities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2" name="33 deployment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63512" y="685334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99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CustomShape 1"/>
          <p:cNvSpPr/>
          <p:nvPr/>
        </p:nvSpPr>
        <p:spPr>
          <a:xfrm>
            <a:off x="360000" y="301320"/>
            <a:ext cx="9357480" cy="956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323" name="Picture 89_25"/>
          <p:cNvPicPr/>
          <p:nvPr/>
        </p:nvPicPr>
        <p:blipFill>
          <a:blip r:embed="rId4"/>
          <a:stretch/>
        </p:blipFill>
        <p:spPr>
          <a:xfrm>
            <a:off x="8930160" y="274320"/>
            <a:ext cx="943200" cy="943200"/>
          </a:xfrm>
          <a:prstGeom prst="rect">
            <a:avLst/>
          </a:prstGeom>
          <a:ln>
            <a:noFill/>
          </a:ln>
        </p:spPr>
      </p:pic>
      <p:sp>
        <p:nvSpPr>
          <p:cNvPr id="324" name="CustomShape 2"/>
          <p:cNvSpPr/>
          <p:nvPr/>
        </p:nvSpPr>
        <p:spPr>
          <a:xfrm>
            <a:off x="0" y="18000"/>
            <a:ext cx="9070200" cy="1260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4900" b="0" strike="noStrike" spc="-1">
                <a:solidFill>
                  <a:srgbClr val="006699"/>
                </a:solidFill>
                <a:latin typeface="Arial"/>
                <a:ea typeface="DejaVu Sans"/>
              </a:rPr>
              <a:t>Model Output</a:t>
            </a:r>
            <a:endParaRPr lang="en-US" sz="4900" b="0" strike="noStrike" spc="-1">
              <a:latin typeface="Arial"/>
            </a:endParaRPr>
          </a:p>
        </p:txBody>
      </p:sp>
      <p:sp>
        <p:nvSpPr>
          <p:cNvPr id="325" name="CustomShape 3"/>
          <p:cNvSpPr/>
          <p:nvPr/>
        </p:nvSpPr>
        <p:spPr>
          <a:xfrm>
            <a:off x="731520" y="2103120"/>
            <a:ext cx="4296240" cy="3198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26" name="CustomShape 4"/>
          <p:cNvSpPr/>
          <p:nvPr/>
        </p:nvSpPr>
        <p:spPr>
          <a:xfrm>
            <a:off x="4647240" y="2926440"/>
            <a:ext cx="4861800" cy="201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For each customer, the model provides both the chances that they will churn and not churn, as well as a binary yes or no prediction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327" name="Picture 127_0"/>
          <p:cNvPicPr/>
          <p:nvPr/>
        </p:nvPicPr>
        <p:blipFill>
          <a:blip r:embed="rId5"/>
          <a:stretch/>
        </p:blipFill>
        <p:spPr>
          <a:xfrm>
            <a:off x="1280160" y="1554480"/>
            <a:ext cx="2526120" cy="3957120"/>
          </a:xfrm>
          <a:prstGeom prst="rect">
            <a:avLst/>
          </a:prstGeom>
          <a:ln>
            <a:noFill/>
          </a:ln>
        </p:spPr>
      </p:pic>
      <p:pic>
        <p:nvPicPr>
          <p:cNvPr id="2" name="33 output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1603" y="6827837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54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CustomShape 1"/>
          <p:cNvSpPr/>
          <p:nvPr/>
        </p:nvSpPr>
        <p:spPr>
          <a:xfrm>
            <a:off x="360000" y="301320"/>
            <a:ext cx="9357480" cy="956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329" name="Picture 89_37"/>
          <p:cNvPicPr/>
          <p:nvPr/>
        </p:nvPicPr>
        <p:blipFill>
          <a:blip r:embed="rId4"/>
          <a:stretch/>
        </p:blipFill>
        <p:spPr>
          <a:xfrm>
            <a:off x="8930160" y="274320"/>
            <a:ext cx="943200" cy="943200"/>
          </a:xfrm>
          <a:prstGeom prst="rect">
            <a:avLst/>
          </a:prstGeom>
          <a:ln>
            <a:noFill/>
          </a:ln>
        </p:spPr>
      </p:pic>
      <p:sp>
        <p:nvSpPr>
          <p:cNvPr id="330" name="CustomShape 2"/>
          <p:cNvSpPr/>
          <p:nvPr/>
        </p:nvSpPr>
        <p:spPr>
          <a:xfrm>
            <a:off x="0" y="18000"/>
            <a:ext cx="9070200" cy="1260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4900" b="0" strike="noStrike" spc="-1">
                <a:solidFill>
                  <a:srgbClr val="006699"/>
                </a:solidFill>
                <a:latin typeface="Arial"/>
                <a:ea typeface="DejaVu Sans"/>
              </a:rPr>
              <a:t>Customer Retention Team</a:t>
            </a:r>
            <a:endParaRPr lang="en-US" sz="4900" b="0" strike="noStrike" spc="-1">
              <a:latin typeface="Arial"/>
            </a:endParaRPr>
          </a:p>
        </p:txBody>
      </p:sp>
      <p:sp>
        <p:nvSpPr>
          <p:cNvPr id="331" name="CustomShape 3"/>
          <p:cNvSpPr/>
          <p:nvPr/>
        </p:nvSpPr>
        <p:spPr>
          <a:xfrm>
            <a:off x="731520" y="2103120"/>
            <a:ext cx="4296240" cy="3198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32" name="CustomShape 4"/>
          <p:cNvSpPr/>
          <p:nvPr/>
        </p:nvSpPr>
        <p:spPr>
          <a:xfrm>
            <a:off x="257760" y="1645920"/>
            <a:ext cx="9508680" cy="3928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- Predictions from the model incorporated directly into their day-to-day operations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- Integration with Customer Relationship Management Software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- Model run weekly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	- Scores each active customer 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	- Generates a list of customers for the team to contact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- Based on the number of customers that can realistically be contacted in any week, the list 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  can be limited to those most likely to churn, or it can be any customer that the model 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  believes is likely to churn above a certain threshold, e.g. 50%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Noto Sans CJK SC"/>
              </a:rPr>
              <a:t>- Team members can offer resolutions to their problems or potential discounts with the hope 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Noto Sans CJK SC"/>
              </a:rPr>
              <a:t>  of saving their business and recurring revenue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2" name="34 crt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1920" y="6827837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326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CustomShape 1"/>
          <p:cNvSpPr/>
          <p:nvPr/>
        </p:nvSpPr>
        <p:spPr>
          <a:xfrm>
            <a:off x="360000" y="301320"/>
            <a:ext cx="9357480" cy="956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334" name="Picture 89_38"/>
          <p:cNvPicPr/>
          <p:nvPr/>
        </p:nvPicPr>
        <p:blipFill>
          <a:blip r:embed="rId4"/>
          <a:stretch/>
        </p:blipFill>
        <p:spPr>
          <a:xfrm>
            <a:off x="8930160" y="274320"/>
            <a:ext cx="943200" cy="943200"/>
          </a:xfrm>
          <a:prstGeom prst="rect">
            <a:avLst/>
          </a:prstGeom>
          <a:ln>
            <a:noFill/>
          </a:ln>
        </p:spPr>
      </p:pic>
      <p:sp>
        <p:nvSpPr>
          <p:cNvPr id="335" name="CustomShape 2"/>
          <p:cNvSpPr/>
          <p:nvPr/>
        </p:nvSpPr>
        <p:spPr>
          <a:xfrm>
            <a:off x="0" y="18000"/>
            <a:ext cx="9070200" cy="1260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4900" b="0" strike="noStrike" spc="-1">
                <a:solidFill>
                  <a:srgbClr val="006699"/>
                </a:solidFill>
                <a:latin typeface="Arial"/>
                <a:ea typeface="DejaVu Sans"/>
              </a:rPr>
              <a:t>Estimated Value</a:t>
            </a:r>
            <a:endParaRPr lang="en-US" sz="4900" b="0" strike="noStrike" spc="-1">
              <a:latin typeface="Arial"/>
            </a:endParaRPr>
          </a:p>
        </p:txBody>
      </p:sp>
      <p:sp>
        <p:nvSpPr>
          <p:cNvPr id="336" name="CustomShape 3"/>
          <p:cNvSpPr/>
          <p:nvPr/>
        </p:nvSpPr>
        <p:spPr>
          <a:xfrm>
            <a:off x="91440" y="1371600"/>
            <a:ext cx="9873360" cy="3845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marL="720">
              <a:lnSpc>
                <a:spcPct val="100000"/>
              </a:lnSpc>
              <a:spcAft>
                <a:spcPts val="1414"/>
              </a:spcAft>
            </a:pPr>
            <a:r>
              <a:rPr lang="en-US" sz="2200" b="0" strike="noStrike" spc="-1">
                <a:solidFill>
                  <a:srgbClr val="000000"/>
                </a:solidFill>
                <a:highlight>
                  <a:srgbClr val="FFFFFF"/>
                </a:highlight>
                <a:latin typeface="Noto Sans Regular"/>
                <a:ea typeface="DejaVu Sans"/>
              </a:rPr>
              <a:t>Assumptions:</a:t>
            </a:r>
            <a:endParaRPr lang="en-US" sz="2200" b="0" strike="noStrike" spc="-1">
              <a:latin typeface="Arial"/>
            </a:endParaRPr>
          </a:p>
          <a:p>
            <a:pPr marL="720">
              <a:lnSpc>
                <a:spcPct val="100000"/>
              </a:lnSpc>
              <a:spcAft>
                <a:spcPts val="1414"/>
              </a:spcAft>
            </a:pPr>
            <a:r>
              <a:rPr lang="en-US" sz="1600" b="0" strike="noStrike" spc="-1">
                <a:solidFill>
                  <a:srgbClr val="000000"/>
                </a:solidFill>
                <a:highlight>
                  <a:srgbClr val="FFFFFF"/>
                </a:highlight>
                <a:latin typeface="Noto Sans Regular"/>
                <a:ea typeface="DejaVu Sans"/>
              </a:rPr>
              <a:t>	</a:t>
            </a:r>
            <a:r>
              <a:rPr lang="en-US" sz="1600" b="0" strike="noStrike" spc="-1">
                <a:solidFill>
                  <a:srgbClr val="000000"/>
                </a:solidFill>
                <a:highlight>
                  <a:srgbClr val="FFFFFF"/>
                </a:highlight>
                <a:latin typeface="Noto Sans Regular"/>
                <a:ea typeface="Arial"/>
              </a:rPr>
              <a:t>Subscriber base = 50,000</a:t>
            </a:r>
            <a:endParaRPr lang="en-US" sz="1600" b="0" strike="noStrike" spc="-1">
              <a:latin typeface="Arial"/>
            </a:endParaRPr>
          </a:p>
          <a:p>
            <a:pPr marL="720">
              <a:lnSpc>
                <a:spcPct val="100000"/>
              </a:lnSpc>
              <a:spcAft>
                <a:spcPts val="1414"/>
              </a:spcAft>
            </a:pPr>
            <a:r>
              <a:rPr lang="en-US" sz="1600" b="0" strike="noStrike" spc="-1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</a:rPr>
              <a:t>	P</a:t>
            </a:r>
            <a:r>
              <a:rPr lang="en-US" sz="1600" b="0" strike="noStrike" spc="-1">
                <a:solidFill>
                  <a:srgbClr val="000000"/>
                </a:solidFill>
                <a:highlight>
                  <a:srgbClr val="FFFFFF"/>
                </a:highlight>
                <a:latin typeface="Noto Sans Regular"/>
                <a:ea typeface="Arial"/>
              </a:rPr>
              <a:t>roportion</a:t>
            </a:r>
            <a:r>
              <a:rPr lang="en-US" sz="1600" b="0" strike="noStrike" spc="-1">
                <a:solidFill>
                  <a:srgbClr val="000000"/>
                </a:solidFill>
                <a:highlight>
                  <a:srgbClr val="FFFFFF"/>
                </a:highlight>
                <a:latin typeface="Noto Sans Regular"/>
                <a:ea typeface="DejaVu Sans"/>
              </a:rPr>
              <a:t> likely to churn = 20% (10,000 of 50,000)</a:t>
            </a:r>
            <a:endParaRPr lang="en-US" sz="1600" b="0" strike="noStrike" spc="-1">
              <a:latin typeface="Arial"/>
            </a:endParaRPr>
          </a:p>
          <a:p>
            <a:pPr marL="720">
              <a:lnSpc>
                <a:spcPct val="100000"/>
              </a:lnSpc>
              <a:spcAft>
                <a:spcPts val="1414"/>
              </a:spcAft>
            </a:pPr>
            <a:r>
              <a:rPr lang="en-US" sz="1600" b="0" strike="noStrike" spc="-1">
                <a:solidFill>
                  <a:srgbClr val="000000"/>
                </a:solidFill>
                <a:highlight>
                  <a:srgbClr val="FFFFFF"/>
                </a:highlight>
                <a:latin typeface="Noto Sans Regular"/>
                <a:ea typeface="DejaVu Sans"/>
              </a:rPr>
              <a:t>	Proportion identifiable = 40% (4,000 of 10,000)</a:t>
            </a:r>
            <a:endParaRPr lang="en-US" sz="1600" b="0" strike="noStrike" spc="-1">
              <a:latin typeface="Arial"/>
            </a:endParaRPr>
          </a:p>
          <a:p>
            <a:pPr marL="720">
              <a:lnSpc>
                <a:spcPct val="100000"/>
              </a:lnSpc>
              <a:spcAft>
                <a:spcPts val="1414"/>
              </a:spcAft>
            </a:pPr>
            <a:r>
              <a:rPr lang="en-US" sz="1600" b="0" strike="noStrike" spc="-1">
                <a:solidFill>
                  <a:srgbClr val="000000"/>
                </a:solidFill>
                <a:highlight>
                  <a:srgbClr val="FFFFFF"/>
                </a:highlight>
                <a:latin typeface="Noto Sans Regular"/>
                <a:ea typeface="DejaVu Sans"/>
              </a:rPr>
              <a:t>	Proportion savable = 25% (1,000 of 4,000)</a:t>
            </a:r>
            <a:endParaRPr lang="en-US" sz="1600" b="0" strike="noStrike" spc="-1">
              <a:latin typeface="Arial"/>
            </a:endParaRPr>
          </a:p>
          <a:p>
            <a:pPr marL="720">
              <a:lnSpc>
                <a:spcPct val="100000"/>
              </a:lnSpc>
              <a:spcAft>
                <a:spcPts val="1414"/>
              </a:spcAft>
            </a:pPr>
            <a:r>
              <a:rPr lang="en-US" sz="1600" b="0" strike="noStrike" spc="-1">
                <a:solidFill>
                  <a:srgbClr val="000000"/>
                </a:solidFill>
                <a:highlight>
                  <a:srgbClr val="FFFFFF"/>
                </a:highlight>
                <a:latin typeface="Noto Sans Regular"/>
                <a:ea typeface="DejaVu Sans"/>
              </a:rPr>
              <a:t>	Average monthly revenue = $60</a:t>
            </a:r>
            <a:endParaRPr lang="en-US" sz="1600" b="0" strike="noStrike" spc="-1">
              <a:latin typeface="Arial"/>
            </a:endParaRPr>
          </a:p>
          <a:p>
            <a:pPr marL="720">
              <a:lnSpc>
                <a:spcPct val="100000"/>
              </a:lnSpc>
              <a:spcAft>
                <a:spcPts val="1414"/>
              </a:spcAft>
            </a:pPr>
            <a:endParaRPr lang="en-US" sz="1600" b="0" strike="noStrike" spc="-1">
              <a:latin typeface="Arial"/>
            </a:endParaRPr>
          </a:p>
          <a:p>
            <a:pPr marL="720">
              <a:lnSpc>
                <a:spcPct val="100000"/>
              </a:lnSpc>
              <a:spcAft>
                <a:spcPts val="1414"/>
              </a:spcAft>
            </a:pPr>
            <a:r>
              <a:rPr lang="en-US" sz="2200" b="0" strike="noStrike" spc="-1">
                <a:solidFill>
                  <a:srgbClr val="000000"/>
                </a:solidFill>
                <a:highlight>
                  <a:srgbClr val="FFFFFF"/>
                </a:highlight>
                <a:latin typeface="Noto Sans Regular"/>
                <a:ea typeface="DejaVu Sans"/>
              </a:rPr>
              <a:t>Full implementation may save </a:t>
            </a:r>
            <a:r>
              <a:rPr lang="en-US" sz="2200" b="0" u="sng" strike="noStrike" spc="-1">
                <a:solidFill>
                  <a:srgbClr val="000000"/>
                </a:solidFill>
                <a:highlight>
                  <a:srgbClr val="FFFFFF"/>
                </a:highlight>
                <a:uFillTx/>
                <a:latin typeface="Noto Sans Regular"/>
                <a:ea typeface="DejaVu Sans"/>
              </a:rPr>
              <a:t>$60,000</a:t>
            </a:r>
            <a:r>
              <a:rPr lang="en-US" sz="2200" b="0" strike="noStrike" spc="-1">
                <a:solidFill>
                  <a:srgbClr val="000000"/>
                </a:solidFill>
                <a:highlight>
                  <a:srgbClr val="FFFFFF"/>
                </a:highlight>
                <a:latin typeface="Noto Sans Regular"/>
                <a:ea typeface="DejaVu Sans"/>
              </a:rPr>
              <a:t> of recurring monthly revenue</a:t>
            </a:r>
            <a:r>
              <a:rPr lang="en-US" sz="2200" b="0" strike="noStrike" spc="-1">
                <a:solidFill>
                  <a:srgbClr val="2C3E50"/>
                </a:solidFill>
                <a:highlight>
                  <a:srgbClr val="FFFFFF"/>
                </a:highlight>
                <a:latin typeface="Noto Sans Regular"/>
                <a:ea typeface="DejaVu Sans"/>
              </a:rPr>
              <a:t> </a:t>
            </a:r>
            <a:endParaRPr lang="en-US" sz="2200" b="0" strike="noStrike" spc="-1">
              <a:latin typeface="Arial"/>
            </a:endParaRPr>
          </a:p>
        </p:txBody>
      </p:sp>
      <p:pic>
        <p:nvPicPr>
          <p:cNvPr id="2" name="35 ex val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554" y="6751637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808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CustomShape 1"/>
          <p:cNvSpPr/>
          <p:nvPr/>
        </p:nvSpPr>
        <p:spPr>
          <a:xfrm>
            <a:off x="360000" y="301320"/>
            <a:ext cx="9357480" cy="956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338" name="Picture 89_39"/>
          <p:cNvPicPr/>
          <p:nvPr/>
        </p:nvPicPr>
        <p:blipFill>
          <a:blip r:embed="rId4"/>
          <a:stretch/>
        </p:blipFill>
        <p:spPr>
          <a:xfrm>
            <a:off x="8930160" y="274320"/>
            <a:ext cx="943200" cy="943200"/>
          </a:xfrm>
          <a:prstGeom prst="rect">
            <a:avLst/>
          </a:prstGeom>
          <a:ln>
            <a:noFill/>
          </a:ln>
        </p:spPr>
      </p:pic>
      <p:sp>
        <p:nvSpPr>
          <p:cNvPr id="339" name="CustomShape 2"/>
          <p:cNvSpPr/>
          <p:nvPr/>
        </p:nvSpPr>
        <p:spPr>
          <a:xfrm>
            <a:off x="0" y="18000"/>
            <a:ext cx="9070200" cy="1260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4900" b="0" strike="noStrike" spc="-1">
                <a:solidFill>
                  <a:srgbClr val="006699"/>
                </a:solidFill>
                <a:latin typeface="Arial"/>
                <a:ea typeface="DejaVu Sans"/>
              </a:rPr>
              <a:t>Future Opportunities</a:t>
            </a:r>
            <a:endParaRPr lang="en-US" sz="4900" b="0" strike="noStrike" spc="-1">
              <a:latin typeface="Arial"/>
            </a:endParaRPr>
          </a:p>
        </p:txBody>
      </p:sp>
      <p:sp>
        <p:nvSpPr>
          <p:cNvPr id="340" name="CustomShape 3"/>
          <p:cNvSpPr/>
          <p:nvPr/>
        </p:nvSpPr>
        <p:spPr>
          <a:xfrm>
            <a:off x="731520" y="2103120"/>
            <a:ext cx="4296240" cy="3198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41" name="CustomShape 4"/>
          <p:cNvSpPr/>
          <p:nvPr/>
        </p:nvSpPr>
        <p:spPr>
          <a:xfrm>
            <a:off x="274320" y="1280520"/>
            <a:ext cx="9508680" cy="4205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1) Addressing the causes of churn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DejaVu Sans"/>
              </a:rPr>
              <a:t>	- Why are customers from the coasts cancelling more? Poor cell service?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DejaVu Sans"/>
              </a:rPr>
              <a:t>	- How can we improve our equipment and avoid numerous replacements?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DejaVu Sans"/>
              </a:rPr>
              <a:t>	- Are we charging too much in overage and roaming fees​?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2) Expanding marketing towards people who are less likely to churn such as those who: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DejaVu Sans"/>
              </a:rPr>
              <a:t>	- live in the northern &amp; central parts of the US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DejaVu Sans"/>
              </a:rPr>
              <a:t>	- reside in towns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DejaVu Sans"/>
              </a:rPr>
              <a:t>	- have children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DejaVu Sans"/>
              </a:rPr>
              <a:t>	- travel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3) Further improvements for customer retention team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500" b="0" strike="noStrike" spc="-1">
                <a:solidFill>
                  <a:srgbClr val="000000"/>
                </a:solidFill>
                <a:latin typeface="Arial"/>
                <a:ea typeface="Noto Sans CJK SC"/>
              </a:rPr>
              <a:t>	</a:t>
            </a: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Noto Sans CJK SC"/>
              </a:rPr>
              <a:t>- Alignment on identifying the optimal number of at-risk customers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Noto Sans CJK SC"/>
              </a:rPr>
              <a:t>	- Rate all customers high, medium, or low risk of churn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  <a:ea typeface="Noto Sans CJK SC"/>
              </a:rPr>
              <a:t>	- Provide risk rating and potential reasons for the rating each time someone is interacting with the customer</a:t>
            </a:r>
            <a:endParaRPr lang="en-US" sz="1400" b="0" strike="noStrike" spc="-1">
              <a:latin typeface="Arial"/>
            </a:endParaRPr>
          </a:p>
        </p:txBody>
      </p:sp>
      <p:pic>
        <p:nvPicPr>
          <p:cNvPr id="2" name="36 opps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5200" y="6827837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56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CustomShape 1"/>
          <p:cNvSpPr/>
          <p:nvPr/>
        </p:nvSpPr>
        <p:spPr>
          <a:xfrm>
            <a:off x="360000" y="301320"/>
            <a:ext cx="9357480" cy="956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41" name="Picture 89_0"/>
          <p:cNvPicPr/>
          <p:nvPr/>
        </p:nvPicPr>
        <p:blipFill>
          <a:blip r:embed="rId4"/>
          <a:stretch/>
        </p:blipFill>
        <p:spPr>
          <a:xfrm>
            <a:off x="8930160" y="274320"/>
            <a:ext cx="943200" cy="943200"/>
          </a:xfrm>
          <a:prstGeom prst="rect">
            <a:avLst/>
          </a:prstGeom>
          <a:ln>
            <a:noFill/>
          </a:ln>
        </p:spPr>
      </p:pic>
      <p:sp>
        <p:nvSpPr>
          <p:cNvPr id="142" name="CustomShape 2"/>
          <p:cNvSpPr/>
          <p:nvPr/>
        </p:nvSpPr>
        <p:spPr>
          <a:xfrm>
            <a:off x="0" y="18000"/>
            <a:ext cx="9070200" cy="1260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4900" b="0" strike="noStrike" spc="-1">
                <a:solidFill>
                  <a:srgbClr val="006699"/>
                </a:solidFill>
                <a:latin typeface="Arial"/>
                <a:ea typeface="DejaVu Sans"/>
              </a:rPr>
              <a:t>The Product</a:t>
            </a:r>
            <a:endParaRPr lang="en-US" sz="4900" b="0" strike="noStrike" spc="-1">
              <a:latin typeface="Arial"/>
            </a:endParaRPr>
          </a:p>
        </p:txBody>
      </p:sp>
      <p:sp>
        <p:nvSpPr>
          <p:cNvPr id="143" name="CustomShape 3"/>
          <p:cNvSpPr/>
          <p:nvPr/>
        </p:nvSpPr>
        <p:spPr>
          <a:xfrm>
            <a:off x="457200" y="1737360"/>
            <a:ext cx="4753440" cy="402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marL="720" indent="-214920">
              <a:lnSpc>
                <a:spcPct val="100000"/>
              </a:lnSpc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highlight>
                  <a:srgbClr val="FFFFFF"/>
                </a:highlight>
                <a:latin typeface="Noto Sans Regular"/>
                <a:ea typeface="DejaVu Sans"/>
              </a:rPr>
              <a:t>GE’s Healthcare IT application</a:t>
            </a:r>
            <a:endParaRPr lang="en-US" sz="1800" b="0" strike="noStrike" spc="-1">
              <a:latin typeface="Arial"/>
            </a:endParaRPr>
          </a:p>
          <a:p>
            <a:pPr marL="457920">
              <a:lnSpc>
                <a:spcPct val="100000"/>
              </a:lnSpc>
              <a:spcAft>
                <a:spcPts val="1414"/>
              </a:spcAft>
            </a:pPr>
            <a:r>
              <a:rPr lang="en-US" sz="1800" b="0" strike="noStrike" spc="-1">
                <a:solidFill>
                  <a:srgbClr val="000000"/>
                </a:solidFill>
                <a:highlight>
                  <a:srgbClr val="FFFFFF"/>
                </a:highlight>
                <a:latin typeface="Noto Sans Regular"/>
                <a:ea typeface="DejaVu Sans"/>
              </a:rPr>
              <a:t>- Assists medical professionals in their daily work</a:t>
            </a:r>
            <a:endParaRPr lang="en-US" sz="1800" b="0" strike="noStrike" spc="-1">
              <a:latin typeface="Arial"/>
            </a:endParaRPr>
          </a:p>
          <a:p>
            <a:pPr marL="457920">
              <a:lnSpc>
                <a:spcPct val="100000"/>
              </a:lnSpc>
              <a:spcAft>
                <a:spcPts val="1414"/>
              </a:spcAft>
            </a:pPr>
            <a:endParaRPr lang="en-US" sz="1800" b="0" strike="noStrike" spc="-1">
              <a:latin typeface="Arial"/>
            </a:endParaRPr>
          </a:p>
          <a:p>
            <a:pPr marL="720" indent="-214920">
              <a:lnSpc>
                <a:spcPct val="100000"/>
              </a:lnSpc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highlight>
                  <a:srgbClr val="FFFFFF"/>
                </a:highlight>
                <a:latin typeface="Noto Sans Regular"/>
                <a:ea typeface="DejaVu Sans"/>
              </a:rPr>
              <a:t>Customers are required to use:</a:t>
            </a:r>
            <a:endParaRPr lang="en-US" sz="1800" b="0" strike="noStrike" spc="-1">
              <a:latin typeface="Arial"/>
            </a:endParaRPr>
          </a:p>
          <a:p>
            <a:pPr marL="457920">
              <a:lnSpc>
                <a:spcPct val="100000"/>
              </a:lnSpc>
              <a:spcAft>
                <a:spcPts val="1414"/>
              </a:spcAft>
            </a:pPr>
            <a:r>
              <a:rPr lang="en-US" sz="1800" b="0" strike="noStrike" spc="-1">
                <a:solidFill>
                  <a:srgbClr val="000000"/>
                </a:solidFill>
                <a:highlight>
                  <a:srgbClr val="FFFFFF"/>
                </a:highlight>
                <a:latin typeface="Noto Sans Regular"/>
                <a:ea typeface="DejaVu Sans"/>
              </a:rPr>
              <a:t>- A GE-provided smartphone </a:t>
            </a:r>
            <a:endParaRPr lang="en-US" sz="1800" b="0" strike="noStrike" spc="-1">
              <a:latin typeface="Arial"/>
            </a:endParaRPr>
          </a:p>
          <a:p>
            <a:pPr marL="457920">
              <a:lnSpc>
                <a:spcPct val="100000"/>
              </a:lnSpc>
              <a:spcAft>
                <a:spcPts val="1414"/>
              </a:spcAft>
            </a:pPr>
            <a:r>
              <a:rPr lang="en-US" sz="1800" b="0" strike="noStrike" spc="-1">
                <a:solidFill>
                  <a:srgbClr val="000000"/>
                </a:solidFill>
                <a:highlight>
                  <a:srgbClr val="FFFFFF"/>
                </a:highlight>
                <a:latin typeface="Noto Sans Regular"/>
                <a:ea typeface="DejaVu Sans"/>
              </a:rPr>
              <a:t>- Coverage from their partner    SmartAppCellular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144" name="Picture 143"/>
          <p:cNvPicPr/>
          <p:nvPr/>
        </p:nvPicPr>
        <p:blipFill>
          <a:blip r:embed="rId5"/>
          <a:stretch/>
        </p:blipFill>
        <p:spPr>
          <a:xfrm>
            <a:off x="5719320" y="1645920"/>
            <a:ext cx="3697920" cy="3697920"/>
          </a:xfrm>
          <a:prstGeom prst="rect">
            <a:avLst/>
          </a:prstGeom>
          <a:ln>
            <a:noFill/>
          </a:ln>
        </p:spPr>
      </p:pic>
      <p:pic>
        <p:nvPicPr>
          <p:cNvPr id="2" name="4 product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5200" y="6827837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95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CustomShape 1"/>
          <p:cNvSpPr/>
          <p:nvPr/>
        </p:nvSpPr>
        <p:spPr>
          <a:xfrm>
            <a:off x="360000" y="301320"/>
            <a:ext cx="9357480" cy="956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46" name="Picture 89_3"/>
          <p:cNvPicPr/>
          <p:nvPr/>
        </p:nvPicPr>
        <p:blipFill>
          <a:blip r:embed="rId4"/>
          <a:stretch/>
        </p:blipFill>
        <p:spPr>
          <a:xfrm>
            <a:off x="8930160" y="274320"/>
            <a:ext cx="943200" cy="943200"/>
          </a:xfrm>
          <a:prstGeom prst="rect">
            <a:avLst/>
          </a:prstGeom>
          <a:ln>
            <a:noFill/>
          </a:ln>
        </p:spPr>
      </p:pic>
      <p:sp>
        <p:nvSpPr>
          <p:cNvPr id="147" name="CustomShape 2"/>
          <p:cNvSpPr/>
          <p:nvPr/>
        </p:nvSpPr>
        <p:spPr>
          <a:xfrm>
            <a:off x="0" y="18000"/>
            <a:ext cx="9070200" cy="1260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4900" b="0" strike="noStrike" spc="-1">
                <a:solidFill>
                  <a:srgbClr val="006699"/>
                </a:solidFill>
                <a:latin typeface="Arial"/>
                <a:ea typeface="DejaVu Sans"/>
              </a:rPr>
              <a:t>The Problem</a:t>
            </a:r>
            <a:endParaRPr lang="en-US" sz="4900" b="0" strike="noStrike" spc="-1">
              <a:latin typeface="Arial"/>
            </a:endParaRPr>
          </a:p>
        </p:txBody>
      </p:sp>
      <p:sp>
        <p:nvSpPr>
          <p:cNvPr id="148" name="CustomShape 3"/>
          <p:cNvSpPr/>
          <p:nvPr/>
        </p:nvSpPr>
        <p:spPr>
          <a:xfrm>
            <a:off x="731520" y="2103120"/>
            <a:ext cx="8685360" cy="3198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marL="216000" indent="-214560">
              <a:lnSpc>
                <a:spcPct val="100000"/>
              </a:lnSpc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highlight>
                  <a:srgbClr val="FFFFFF"/>
                </a:highlight>
                <a:latin typeface="Noto Sans Regular"/>
                <a:ea typeface="DejaVu Sans"/>
              </a:rPr>
              <a:t>Recent increase in churn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endParaRPr lang="en-US" sz="1800" b="0" strike="noStrike" spc="-1">
              <a:latin typeface="Arial"/>
            </a:endParaRPr>
          </a:p>
          <a:p>
            <a:pPr marL="216000" indent="-214560">
              <a:lnSpc>
                <a:spcPct val="100000"/>
              </a:lnSpc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highlight>
                  <a:srgbClr val="FFFFFF"/>
                </a:highlight>
                <a:latin typeface="Noto Sans Regular"/>
                <a:ea typeface="DejaVu Sans"/>
              </a:rPr>
              <a:t>Customer feedback indicates potential causes: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r>
              <a:rPr lang="en-US" sz="1800" b="0" strike="noStrike" spc="-1">
                <a:solidFill>
                  <a:srgbClr val="000000"/>
                </a:solidFill>
                <a:highlight>
                  <a:srgbClr val="FFFFFF"/>
                </a:highlight>
                <a:latin typeface="Noto Sans Regular"/>
                <a:ea typeface="DejaVu Sans"/>
              </a:rPr>
              <a:t>	- Poor cellular coverage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r>
              <a:rPr lang="en-US" sz="1800" b="0" strike="noStrike" spc="-1">
                <a:solidFill>
                  <a:srgbClr val="000000"/>
                </a:solidFill>
                <a:highlight>
                  <a:srgbClr val="FFFFFF"/>
                </a:highlight>
                <a:latin typeface="Noto Sans Regular"/>
                <a:ea typeface="DejaVu Sans"/>
              </a:rPr>
              <a:t>	- New vendors competing in the same space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2" name="5 problem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5200" y="6827837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5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CustomShape 1"/>
          <p:cNvSpPr/>
          <p:nvPr/>
        </p:nvSpPr>
        <p:spPr>
          <a:xfrm>
            <a:off x="360000" y="301320"/>
            <a:ext cx="9357480" cy="956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50" name="Picture 89_4"/>
          <p:cNvPicPr/>
          <p:nvPr/>
        </p:nvPicPr>
        <p:blipFill>
          <a:blip r:embed="rId4"/>
          <a:stretch/>
        </p:blipFill>
        <p:spPr>
          <a:xfrm>
            <a:off x="8930160" y="274320"/>
            <a:ext cx="943200" cy="943200"/>
          </a:xfrm>
          <a:prstGeom prst="rect">
            <a:avLst/>
          </a:prstGeom>
          <a:ln>
            <a:noFill/>
          </a:ln>
        </p:spPr>
      </p:pic>
      <p:sp>
        <p:nvSpPr>
          <p:cNvPr id="151" name="CustomShape 2"/>
          <p:cNvSpPr/>
          <p:nvPr/>
        </p:nvSpPr>
        <p:spPr>
          <a:xfrm>
            <a:off x="0" y="18000"/>
            <a:ext cx="9070200" cy="1260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4900" b="0" strike="noStrike" spc="-1">
                <a:solidFill>
                  <a:srgbClr val="006699"/>
                </a:solidFill>
                <a:latin typeface="Arial"/>
                <a:ea typeface="DejaVu Sans"/>
              </a:rPr>
              <a:t>Objectives</a:t>
            </a:r>
            <a:endParaRPr lang="en-US" sz="4900" b="0" strike="noStrike" spc="-1">
              <a:latin typeface="Arial"/>
            </a:endParaRPr>
          </a:p>
        </p:txBody>
      </p:sp>
      <p:sp>
        <p:nvSpPr>
          <p:cNvPr id="152" name="CustomShape 3"/>
          <p:cNvSpPr/>
          <p:nvPr/>
        </p:nvSpPr>
        <p:spPr>
          <a:xfrm>
            <a:off x="731520" y="1554840"/>
            <a:ext cx="8685360" cy="3198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u="sng" strike="noStrike" spc="-1">
                <a:solidFill>
                  <a:srgbClr val="000000"/>
                </a:solidFill>
                <a:uFillTx/>
                <a:latin typeface="Noto Sans Regular"/>
                <a:ea typeface="DejaVu Sans"/>
              </a:rPr>
              <a:t>Data Mining Objective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Noto Sans Regular"/>
                <a:ea typeface="DejaVu Sans"/>
              </a:rPr>
              <a:t>	- Use data mining and analytics to understand the causes of churn and predict which 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Noto Sans Regular"/>
                <a:ea typeface="DejaVu Sans"/>
              </a:rPr>
              <a:t>	  customers are likely to churn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u="sng" strike="noStrike" spc="-1">
                <a:solidFill>
                  <a:srgbClr val="000000"/>
                </a:solidFill>
                <a:uFillTx/>
                <a:latin typeface="Noto Sans Regular"/>
                <a:ea typeface="DejaVu Sans"/>
              </a:rPr>
              <a:t>Business Operations Objective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Noto Sans Regular"/>
                <a:ea typeface="DejaVu Sans"/>
              </a:rPr>
              <a:t>	- Utilize churn predictions to proactively reach out to the customers who are at the highest 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Noto Sans Regular"/>
                <a:ea typeface="DejaVu Sans"/>
              </a:rPr>
              <a:t>	  risk of churning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Noto Sans Regular"/>
                <a:ea typeface="DejaVu Sans"/>
              </a:rPr>
              <a:t>	- Modify business and marketing strategy to address and remediate the causes of churn</a:t>
            </a:r>
            <a:endParaRPr lang="en-US" sz="1400" b="0" strike="noStrike" spc="-1">
              <a:latin typeface="Arial"/>
            </a:endParaRPr>
          </a:p>
        </p:txBody>
      </p:sp>
      <p:pic>
        <p:nvPicPr>
          <p:cNvPr id="2" name="6 objective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5200" y="6827837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736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CustomShape 1"/>
          <p:cNvSpPr/>
          <p:nvPr/>
        </p:nvSpPr>
        <p:spPr>
          <a:xfrm>
            <a:off x="360000" y="301320"/>
            <a:ext cx="9357840" cy="956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54" name="Picture 89_36"/>
          <p:cNvPicPr/>
          <p:nvPr/>
        </p:nvPicPr>
        <p:blipFill>
          <a:blip r:embed="rId5"/>
          <a:stretch/>
        </p:blipFill>
        <p:spPr>
          <a:xfrm>
            <a:off x="8930160" y="274320"/>
            <a:ext cx="943560" cy="943560"/>
          </a:xfrm>
          <a:prstGeom prst="rect">
            <a:avLst/>
          </a:prstGeom>
          <a:ln>
            <a:noFill/>
          </a:ln>
        </p:spPr>
      </p:pic>
      <p:sp>
        <p:nvSpPr>
          <p:cNvPr id="155" name="CustomShape 2"/>
          <p:cNvSpPr/>
          <p:nvPr/>
        </p:nvSpPr>
        <p:spPr>
          <a:xfrm>
            <a:off x="0" y="18000"/>
            <a:ext cx="9070560" cy="1260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4900" b="0" strike="noStrike" spc="-1">
                <a:solidFill>
                  <a:srgbClr val="006699"/>
                </a:solidFill>
                <a:latin typeface="Arial"/>
                <a:ea typeface="DejaVu Sans"/>
              </a:rPr>
              <a:t>Tools &amp; Techniques</a:t>
            </a:r>
            <a:endParaRPr lang="en-US" sz="4900" b="0" strike="noStrike" spc="-1">
              <a:latin typeface="Arial"/>
            </a:endParaRPr>
          </a:p>
        </p:txBody>
      </p:sp>
      <p:sp>
        <p:nvSpPr>
          <p:cNvPr id="156" name="CustomShape 3"/>
          <p:cNvSpPr/>
          <p:nvPr/>
        </p:nvSpPr>
        <p:spPr>
          <a:xfrm>
            <a:off x="274320" y="1737360"/>
            <a:ext cx="4982760" cy="2468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marL="720">
              <a:lnSpc>
                <a:spcPct val="100000"/>
              </a:lnSpc>
              <a:spcAft>
                <a:spcPts val="1414"/>
              </a:spcAft>
            </a:pPr>
            <a:r>
              <a:rPr lang="en-US" sz="2200" b="0" u="dbl" strike="noStrike" spc="-1">
                <a:solidFill>
                  <a:srgbClr val="000000"/>
                </a:solidFill>
                <a:highlight>
                  <a:srgbClr val="FFFFFF"/>
                </a:highlight>
                <a:uFillTx/>
                <a:latin typeface="Noto Sans Regular"/>
                <a:ea typeface="DejaVu Sans"/>
              </a:rPr>
              <a:t>Tools</a:t>
            </a:r>
            <a:endParaRPr lang="en-US" sz="2200" b="0" strike="noStrike" spc="-1">
              <a:latin typeface="Arial"/>
            </a:endParaRPr>
          </a:p>
          <a:p>
            <a:pPr marL="720">
              <a:lnSpc>
                <a:spcPct val="100000"/>
              </a:lnSpc>
              <a:spcAft>
                <a:spcPts val="1414"/>
              </a:spcAft>
            </a:pPr>
            <a:r>
              <a:rPr lang="en-US" sz="1800" b="0" strike="noStrike" spc="-1">
                <a:solidFill>
                  <a:srgbClr val="000000"/>
                </a:solidFill>
                <a:highlight>
                  <a:srgbClr val="FFFFFF"/>
                </a:highlight>
                <a:latin typeface="Noto Sans Regular"/>
                <a:ea typeface="DejaVu Sans"/>
              </a:rPr>
              <a:t>R → programming language for statistical analysis and predictive modeling</a:t>
            </a:r>
            <a:endParaRPr lang="en-US" sz="1800" b="0" strike="noStrike" spc="-1">
              <a:latin typeface="Arial"/>
            </a:endParaRPr>
          </a:p>
          <a:p>
            <a:pPr marL="720">
              <a:lnSpc>
                <a:spcPct val="100000"/>
              </a:lnSpc>
              <a:spcAft>
                <a:spcPts val="1414"/>
              </a:spcAft>
            </a:pPr>
            <a:endParaRPr lang="en-US" sz="1800" b="0" strike="noStrike" spc="-1">
              <a:latin typeface="Arial"/>
            </a:endParaRPr>
          </a:p>
          <a:p>
            <a:pPr marL="720">
              <a:lnSpc>
                <a:spcPct val="100000"/>
              </a:lnSpc>
              <a:spcAft>
                <a:spcPts val="1414"/>
              </a:spcAft>
            </a:pPr>
            <a:r>
              <a:rPr lang="en-US" sz="1800" b="0" strike="noStrike" spc="-1">
                <a:solidFill>
                  <a:srgbClr val="000000"/>
                </a:solidFill>
                <a:highlight>
                  <a:srgbClr val="FFFFFF"/>
                </a:highlight>
                <a:latin typeface="Noto Sans Regular"/>
                <a:ea typeface="DejaVu Sans"/>
              </a:rPr>
              <a:t>Integration with current CRM platform for customer service &amp; proactive outreach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57" name="CustomShape 4"/>
          <p:cNvSpPr/>
          <p:nvPr/>
        </p:nvSpPr>
        <p:spPr>
          <a:xfrm>
            <a:off x="5577840" y="1689840"/>
            <a:ext cx="3930840" cy="3662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marL="216360">
              <a:lnSpc>
                <a:spcPct val="100000"/>
              </a:lnSpc>
              <a:spcAft>
                <a:spcPts val="1414"/>
              </a:spcAft>
            </a:pPr>
            <a:r>
              <a:rPr lang="en-US" sz="2200" b="0" u="dbl" strike="noStrike" spc="-1">
                <a:solidFill>
                  <a:srgbClr val="000000"/>
                </a:solidFill>
                <a:highlight>
                  <a:srgbClr val="FFFFFF"/>
                </a:highlight>
                <a:uFillTx/>
                <a:latin typeface="Noto Sans Regular"/>
                <a:ea typeface="DejaVu Sans"/>
              </a:rPr>
              <a:t>Techniques</a:t>
            </a:r>
            <a:endParaRPr lang="en-US" sz="2200" b="0" strike="noStrike" spc="-1">
              <a:latin typeface="Arial"/>
            </a:endParaRPr>
          </a:p>
          <a:p>
            <a:pPr marL="216360">
              <a:lnSpc>
                <a:spcPct val="100000"/>
              </a:lnSpc>
              <a:spcAft>
                <a:spcPts val="1414"/>
              </a:spcAft>
            </a:pPr>
            <a:r>
              <a:rPr lang="en-US" sz="1800" b="0" strike="noStrike" spc="-1">
                <a:solidFill>
                  <a:srgbClr val="000000"/>
                </a:solidFill>
                <a:highlight>
                  <a:srgbClr val="FFFFFF"/>
                </a:highlight>
                <a:latin typeface="Noto Sans Regular"/>
                <a:ea typeface="DejaVu Sans"/>
              </a:rPr>
              <a:t>Binary classification</a:t>
            </a:r>
            <a:endParaRPr lang="en-US" sz="1800" b="0" strike="noStrike" spc="-1">
              <a:latin typeface="Arial"/>
            </a:endParaRPr>
          </a:p>
          <a:p>
            <a:pPr marL="216360">
              <a:lnSpc>
                <a:spcPct val="100000"/>
              </a:lnSpc>
              <a:spcAft>
                <a:spcPts val="1414"/>
              </a:spcAft>
            </a:pPr>
            <a:endParaRPr lang="en-US" sz="1800" b="0" strike="noStrike" spc="-1">
              <a:latin typeface="Arial"/>
            </a:endParaRPr>
          </a:p>
          <a:p>
            <a:pPr marL="216360">
              <a:lnSpc>
                <a:spcPct val="100000"/>
              </a:lnSpc>
              <a:spcAft>
                <a:spcPts val="1414"/>
              </a:spcAft>
            </a:pPr>
            <a:r>
              <a:rPr lang="en-US" sz="1800" b="0" strike="noStrike" spc="-1">
                <a:solidFill>
                  <a:srgbClr val="000000"/>
                </a:solidFill>
                <a:highlight>
                  <a:srgbClr val="FFFFFF"/>
                </a:highlight>
                <a:latin typeface="Noto Sans Regular"/>
                <a:ea typeface="DejaVu Sans"/>
              </a:rPr>
              <a:t>Logistic Regression Model</a:t>
            </a:r>
            <a:endParaRPr lang="en-US" sz="1800" b="0" strike="noStrike" spc="-1">
              <a:latin typeface="Arial"/>
            </a:endParaRPr>
          </a:p>
          <a:p>
            <a:pPr marL="216360">
              <a:lnSpc>
                <a:spcPct val="100000"/>
              </a:lnSpc>
              <a:spcAft>
                <a:spcPts val="1414"/>
              </a:spcAft>
            </a:pPr>
            <a:endParaRPr lang="en-US" sz="1800" b="0" strike="noStrike" spc="-1">
              <a:latin typeface="Arial"/>
            </a:endParaRPr>
          </a:p>
          <a:p>
            <a:pPr marL="216360">
              <a:lnSpc>
                <a:spcPct val="100000"/>
              </a:lnSpc>
              <a:spcAft>
                <a:spcPts val="1414"/>
              </a:spcAft>
            </a:pPr>
            <a:r>
              <a:rPr lang="en-US" sz="1800" b="0" strike="noStrike" spc="-1">
                <a:solidFill>
                  <a:srgbClr val="000000"/>
                </a:solidFill>
                <a:highlight>
                  <a:srgbClr val="FFFFFF"/>
                </a:highlight>
                <a:latin typeface="Noto Sans Regular"/>
                <a:ea typeface="DejaVu Sans"/>
              </a:rPr>
              <a:t>Predicts the likelihood that a customer will churn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2" name="7 tools&amp;techs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5200" y="6904037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332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CustomShape 1"/>
          <p:cNvSpPr/>
          <p:nvPr/>
        </p:nvSpPr>
        <p:spPr>
          <a:xfrm>
            <a:off x="365760" y="4023360"/>
            <a:ext cx="9357480" cy="3381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9" name="CustomShape 2"/>
          <p:cNvSpPr/>
          <p:nvPr/>
        </p:nvSpPr>
        <p:spPr>
          <a:xfrm>
            <a:off x="360000" y="5220000"/>
            <a:ext cx="9357480" cy="1977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0" name="CustomShape 3"/>
          <p:cNvSpPr/>
          <p:nvPr/>
        </p:nvSpPr>
        <p:spPr>
          <a:xfrm>
            <a:off x="1562760" y="4023360"/>
            <a:ext cx="6939720" cy="835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en-US" sz="5400" b="0" strike="noStrike" spc="-1">
                <a:solidFill>
                  <a:srgbClr val="2A6099"/>
                </a:solidFill>
                <a:latin typeface="Noto Sans Light"/>
                <a:ea typeface="DejaVu Sans"/>
              </a:rPr>
              <a:t>Data Understanding</a:t>
            </a:r>
            <a:endParaRPr lang="en-US" sz="5400" b="0" strike="noStrike" spc="-1">
              <a:latin typeface="Arial"/>
            </a:endParaRPr>
          </a:p>
        </p:txBody>
      </p:sp>
      <p:pic>
        <p:nvPicPr>
          <p:cNvPr id="161" name="Picture 89_7"/>
          <p:cNvPicPr/>
          <p:nvPr/>
        </p:nvPicPr>
        <p:blipFill>
          <a:blip r:embed="rId4"/>
          <a:stretch/>
        </p:blipFill>
        <p:spPr>
          <a:xfrm>
            <a:off x="8930160" y="274320"/>
            <a:ext cx="943200" cy="943200"/>
          </a:xfrm>
          <a:prstGeom prst="rect">
            <a:avLst/>
          </a:prstGeom>
          <a:ln>
            <a:noFill/>
          </a:ln>
        </p:spPr>
      </p:pic>
      <p:pic>
        <p:nvPicPr>
          <p:cNvPr id="162" name="Picture 161"/>
          <p:cNvPicPr/>
          <p:nvPr/>
        </p:nvPicPr>
        <p:blipFill>
          <a:blip r:embed="rId5"/>
          <a:stretch/>
        </p:blipFill>
        <p:spPr>
          <a:xfrm>
            <a:off x="3566160" y="522000"/>
            <a:ext cx="3107520" cy="3042720"/>
          </a:xfrm>
          <a:prstGeom prst="rect">
            <a:avLst/>
          </a:prstGeom>
          <a:ln>
            <a:noFill/>
          </a:ln>
        </p:spPr>
      </p:pic>
      <p:sp>
        <p:nvSpPr>
          <p:cNvPr id="163" name="Line 4"/>
          <p:cNvSpPr/>
          <p:nvPr/>
        </p:nvSpPr>
        <p:spPr>
          <a:xfrm>
            <a:off x="4206240" y="274320"/>
            <a:ext cx="1188720" cy="822960"/>
          </a:xfrm>
          <a:prstGeom prst="line">
            <a:avLst/>
          </a:prstGeom>
          <a:ln w="203040">
            <a:solidFill>
              <a:srgbClr val="81D41A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91160" tIns="146160" rIns="191160" bIns="146160" anchor="ctr" anchorCtr="1">
            <a:noAutofit/>
          </a:bodyPr>
          <a:lstStyle/>
          <a:p>
            <a:pPr algn="ctr"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</p:txBody>
      </p:sp>
      <p:sp>
        <p:nvSpPr>
          <p:cNvPr id="164" name="CustomShape 5"/>
          <p:cNvSpPr/>
          <p:nvPr/>
        </p:nvSpPr>
        <p:spPr>
          <a:xfrm>
            <a:off x="4021200" y="5184720"/>
            <a:ext cx="2584080" cy="1946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2A6099"/>
                </a:solidFill>
                <a:latin typeface="Noto Sans Light"/>
                <a:ea typeface="DejaVu Sans"/>
              </a:rPr>
              <a:t>1. Source Data Set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2A6099"/>
                </a:solidFill>
                <a:latin typeface="Noto Sans Light"/>
                <a:ea typeface="DejaVu Sans"/>
              </a:rPr>
              <a:t>2. ID &amp; Target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2A6099"/>
                </a:solidFill>
                <a:latin typeface="Noto Sans Light"/>
                <a:ea typeface="DejaVu Sans"/>
              </a:rPr>
              <a:t>3. Personal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2A6099"/>
                </a:solidFill>
                <a:latin typeface="Noto Sans Light"/>
                <a:ea typeface="DejaVu Sans"/>
              </a:rPr>
              <a:t>4. Usage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2A6099"/>
                </a:solidFill>
                <a:latin typeface="Noto Sans Light"/>
                <a:ea typeface="DejaVu Sans"/>
              </a:rPr>
              <a:t>5. Subscription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2A6099"/>
                </a:solidFill>
                <a:latin typeface="Noto Sans Light"/>
                <a:ea typeface="DejaVu Sans"/>
              </a:rPr>
              <a:t>6. Equipment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2A6099"/>
                </a:solidFill>
                <a:latin typeface="Noto Sans Light"/>
                <a:ea typeface="DejaVu Sans"/>
              </a:rPr>
              <a:t>7. Customer Service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2" name="8 data understanding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0960" y="67956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83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CustomShape 1"/>
          <p:cNvSpPr/>
          <p:nvPr/>
        </p:nvSpPr>
        <p:spPr>
          <a:xfrm>
            <a:off x="360000" y="301320"/>
            <a:ext cx="9357480" cy="956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66" name="Picture 99_2"/>
          <p:cNvPicPr/>
          <p:nvPr/>
        </p:nvPicPr>
        <p:blipFill>
          <a:blip r:embed="rId5"/>
          <a:stretch/>
        </p:blipFill>
        <p:spPr>
          <a:xfrm>
            <a:off x="8930160" y="274320"/>
            <a:ext cx="943200" cy="943200"/>
          </a:xfrm>
          <a:prstGeom prst="rect">
            <a:avLst/>
          </a:prstGeom>
          <a:ln>
            <a:noFill/>
          </a:ln>
        </p:spPr>
      </p:pic>
      <p:sp>
        <p:nvSpPr>
          <p:cNvPr id="167" name="CustomShape 2"/>
          <p:cNvSpPr/>
          <p:nvPr/>
        </p:nvSpPr>
        <p:spPr>
          <a:xfrm>
            <a:off x="0" y="18000"/>
            <a:ext cx="9070200" cy="1260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4900" b="0" strike="noStrike" spc="-1">
                <a:solidFill>
                  <a:srgbClr val="006699"/>
                </a:solidFill>
                <a:latin typeface="Arial"/>
                <a:ea typeface="DejaVu Sans"/>
              </a:rPr>
              <a:t>Source Data Set</a:t>
            </a:r>
            <a:endParaRPr lang="en-US" sz="4900" b="0" strike="noStrike" spc="-1">
              <a:latin typeface="Arial"/>
            </a:endParaRPr>
          </a:p>
        </p:txBody>
      </p:sp>
      <p:sp>
        <p:nvSpPr>
          <p:cNvPr id="168" name="CustomShape 3"/>
          <p:cNvSpPr/>
          <p:nvPr/>
        </p:nvSpPr>
        <p:spPr>
          <a:xfrm>
            <a:off x="274320" y="1463040"/>
            <a:ext cx="9599040" cy="987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marL="720" indent="-214920">
              <a:lnSpc>
                <a:spcPct val="100000"/>
              </a:lnSpc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highlight>
                  <a:srgbClr val="FFFFFF"/>
                </a:highlight>
                <a:latin typeface="Noto Sans Regular"/>
                <a:ea typeface="DejaVu Sans"/>
              </a:rPr>
              <a:t>Derived monthly from data warehouse</a:t>
            </a:r>
            <a:endParaRPr lang="en-US" sz="1800" b="0" strike="noStrike" spc="-1">
              <a:latin typeface="Arial"/>
            </a:endParaRPr>
          </a:p>
          <a:p>
            <a:pPr marL="720" indent="-214920">
              <a:lnSpc>
                <a:spcPct val="100000"/>
              </a:lnSpc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highlight>
                  <a:srgbClr val="FFFFFF"/>
                </a:highlight>
                <a:latin typeface="Noto Sans Regular"/>
                <a:ea typeface="DejaVu Sans"/>
              </a:rPr>
              <a:t>After preliminary cleaning and removing redundant variables, the sample data set contains 850 observations of 58 fields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endParaRPr lang="en-US" sz="1800" b="0" strike="noStrike" spc="-1">
              <a:latin typeface="Arial"/>
            </a:endParaRPr>
          </a:p>
          <a:p>
            <a:pPr marL="720">
              <a:lnSpc>
                <a:spcPct val="100000"/>
              </a:lnSpc>
              <a:spcAft>
                <a:spcPts val="1414"/>
              </a:spcAft>
            </a:pPr>
            <a:endParaRPr lang="en-US" sz="1800" b="0" strike="noStrike" spc="-1">
              <a:latin typeface="Arial"/>
            </a:endParaRPr>
          </a:p>
        </p:txBody>
      </p:sp>
      <p:pic>
        <p:nvPicPr>
          <p:cNvPr id="169" name="Picture 102_2"/>
          <p:cNvPicPr/>
          <p:nvPr/>
        </p:nvPicPr>
        <p:blipFill>
          <a:blip r:embed="rId6"/>
          <a:stretch/>
        </p:blipFill>
        <p:spPr>
          <a:xfrm>
            <a:off x="356400" y="3630600"/>
            <a:ext cx="9137520" cy="1787040"/>
          </a:xfrm>
          <a:prstGeom prst="rect">
            <a:avLst/>
          </a:prstGeom>
          <a:ln>
            <a:noFill/>
          </a:ln>
        </p:spPr>
      </p:pic>
      <p:sp>
        <p:nvSpPr>
          <p:cNvPr id="170" name="CustomShape 4"/>
          <p:cNvSpPr/>
          <p:nvPr/>
        </p:nvSpPr>
        <p:spPr>
          <a:xfrm>
            <a:off x="294840" y="3196440"/>
            <a:ext cx="89172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ID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71" name="CustomShape 5"/>
          <p:cNvSpPr/>
          <p:nvPr/>
        </p:nvSpPr>
        <p:spPr>
          <a:xfrm>
            <a:off x="1554480" y="2919960"/>
            <a:ext cx="257364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17 Fields</a:t>
            </a:r>
            <a:endParaRPr lang="en-US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Personal/Demographic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72" name="CustomShape 6"/>
          <p:cNvSpPr/>
          <p:nvPr/>
        </p:nvSpPr>
        <p:spPr>
          <a:xfrm>
            <a:off x="4616280" y="2919960"/>
            <a:ext cx="333756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39 Fields</a:t>
            </a:r>
            <a:endParaRPr lang="en-US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Usage/Subscription/Equipment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73" name="CustomShape 7"/>
          <p:cNvSpPr/>
          <p:nvPr/>
        </p:nvSpPr>
        <p:spPr>
          <a:xfrm>
            <a:off x="8520480" y="2919960"/>
            <a:ext cx="122328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Target</a:t>
            </a:r>
            <a:endParaRPr lang="en-US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Churned?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2" name="9 source data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31100" y="6904037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31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2188</TotalTime>
  <Words>1104</Words>
  <Application>Microsoft Office PowerPoint</Application>
  <PresentationFormat>Custom</PresentationFormat>
  <Paragraphs>364</Paragraphs>
  <Slides>37</Slides>
  <Notes>2</Notes>
  <HiddenSlides>0</HiddenSlides>
  <MMClips>37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37</vt:i4>
      </vt:variant>
    </vt:vector>
  </HeadingPairs>
  <TitlesOfParts>
    <vt:vector size="40" baseType="lpstr">
      <vt:lpstr>Office Theme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Midnightblue</dc:title>
  <dc:creator>Denise Surdek</dc:creator>
  <cp:lastModifiedBy>Denise Surdek</cp:lastModifiedBy>
  <cp:revision>152</cp:revision>
  <dcterms:created xsi:type="dcterms:W3CDTF">2021-11-24T11:20:55Z</dcterms:created>
  <dcterms:modified xsi:type="dcterms:W3CDTF">2022-10-24T04:01:47Z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Notes">
    <vt:i4>10</vt:i4>
  </property>
  <property fmtid="{D5CDD505-2E9C-101B-9397-08002B2CF9AE}" pid="7" name="PresentationFormat">
    <vt:lpwstr>Custom</vt:lpwstr>
  </property>
  <property fmtid="{D5CDD505-2E9C-101B-9397-08002B2CF9AE}" pid="8" name="ScaleCrop">
    <vt:bool>false</vt:bool>
  </property>
  <property fmtid="{D5CDD505-2E9C-101B-9397-08002B2CF9AE}" pid="9" name="ShareDoc">
    <vt:bool>false</vt:bool>
  </property>
  <property fmtid="{D5CDD505-2E9C-101B-9397-08002B2CF9AE}" pid="10" name="Slides">
    <vt:i4>10</vt:i4>
  </property>
</Properties>
</file>